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439" r:id="rId3"/>
    <p:sldId id="440" r:id="rId4"/>
    <p:sldId id="314" r:id="rId5"/>
    <p:sldId id="317" r:id="rId6"/>
    <p:sldId id="404" r:id="rId7"/>
    <p:sldId id="451" r:id="rId8"/>
    <p:sldId id="445" r:id="rId9"/>
    <p:sldId id="446" r:id="rId10"/>
    <p:sldId id="410" r:id="rId11"/>
    <p:sldId id="411" r:id="rId12"/>
    <p:sldId id="412" r:id="rId13"/>
    <p:sldId id="413" r:id="rId14"/>
    <p:sldId id="414" r:id="rId15"/>
    <p:sldId id="415" r:id="rId16"/>
    <p:sldId id="416" r:id="rId17"/>
    <p:sldId id="443" r:id="rId18"/>
    <p:sldId id="417" r:id="rId19"/>
    <p:sldId id="418" r:id="rId20"/>
    <p:sldId id="421" r:id="rId21"/>
    <p:sldId id="424" r:id="rId22"/>
    <p:sldId id="422" r:id="rId23"/>
    <p:sldId id="423" r:id="rId24"/>
    <p:sldId id="425" r:id="rId25"/>
    <p:sldId id="426" r:id="rId26"/>
    <p:sldId id="427" r:id="rId27"/>
    <p:sldId id="318" r:id="rId28"/>
    <p:sldId id="370" r:id="rId29"/>
    <p:sldId id="420" r:id="rId30"/>
    <p:sldId id="407" r:id="rId31"/>
    <p:sldId id="408" r:id="rId32"/>
    <p:sldId id="438" r:id="rId33"/>
    <p:sldId id="428" r:id="rId34"/>
    <p:sldId id="343" r:id="rId35"/>
    <p:sldId id="345" r:id="rId36"/>
    <p:sldId id="346" r:id="rId37"/>
    <p:sldId id="347" r:id="rId38"/>
    <p:sldId id="348" r:id="rId39"/>
    <p:sldId id="349" r:id="rId40"/>
    <p:sldId id="350" r:id="rId41"/>
    <p:sldId id="351" r:id="rId42"/>
    <p:sldId id="332" r:id="rId43"/>
    <p:sldId id="430" r:id="rId44"/>
    <p:sldId id="431" r:id="rId45"/>
    <p:sldId id="432" r:id="rId46"/>
    <p:sldId id="433" r:id="rId47"/>
    <p:sldId id="434" r:id="rId48"/>
    <p:sldId id="435" r:id="rId49"/>
    <p:sldId id="436" r:id="rId50"/>
    <p:sldId id="437" r:id="rId51"/>
    <p:sldId id="344" r:id="rId52"/>
    <p:sldId id="442" r:id="rId53"/>
    <p:sldId id="444" r:id="rId54"/>
    <p:sldId id="447" r:id="rId55"/>
    <p:sldId id="454" r:id="rId56"/>
    <p:sldId id="453" r:id="rId57"/>
    <p:sldId id="323" r:id="rId58"/>
    <p:sldId id="324" r:id="rId59"/>
    <p:sldId id="342" r:id="rId60"/>
    <p:sldId id="360" r:id="rId61"/>
    <p:sldId id="383" r:id="rId62"/>
    <p:sldId id="361" r:id="rId63"/>
    <p:sldId id="362" r:id="rId64"/>
    <p:sldId id="363" r:id="rId65"/>
    <p:sldId id="364" r:id="rId66"/>
    <p:sldId id="365" r:id="rId67"/>
    <p:sldId id="366" r:id="rId68"/>
    <p:sldId id="367" r:id="rId69"/>
    <p:sldId id="368" r:id="rId70"/>
    <p:sldId id="386" r:id="rId71"/>
    <p:sldId id="373" r:id="rId72"/>
    <p:sldId id="375" r:id="rId73"/>
    <p:sldId id="387" r:id="rId74"/>
    <p:sldId id="388" r:id="rId75"/>
    <p:sldId id="390" r:id="rId76"/>
    <p:sldId id="396" r:id="rId77"/>
    <p:sldId id="452" r:id="rId78"/>
    <p:sldId id="374" r:id="rId79"/>
    <p:sldId id="378" r:id="rId80"/>
    <p:sldId id="377" r:id="rId81"/>
    <p:sldId id="382" r:id="rId82"/>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1373" autoAdjust="0"/>
  </p:normalViewPr>
  <p:slideViewPr>
    <p:cSldViewPr snapToGrid="0" snapToObjects="1">
      <p:cViewPr varScale="1">
        <p:scale>
          <a:sx n="75" d="100"/>
          <a:sy n="75" d="100"/>
        </p:scale>
        <p:origin x="1795"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619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11/14/2024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F &gt; (Distance of D) + (Weight of D to F) i.e. 9 &gt; 6 + 2 </a:t>
            </a:r>
          </a:p>
          <a:p>
            <a:r>
              <a:rPr lang="en-GB" dirty="0" err="1"/>
              <a:t>Dist</a:t>
            </a:r>
            <a:r>
              <a:rPr lang="en-GB" dirty="0"/>
              <a:t>[F] = 8</a:t>
            </a:r>
          </a:p>
          <a:p>
            <a:r>
              <a:rPr lang="en-GB" dirty="0"/>
              <a:t>Current Distance of D &gt; (Distance of E ) + (Weight of E to D) i.e. 6 &gt; 6 + (-1) </a:t>
            </a:r>
          </a:p>
          <a:p>
            <a:r>
              <a:rPr lang="en-GB" dirty="0" err="1"/>
              <a:t>Dist</a:t>
            </a:r>
            <a:r>
              <a:rPr lang="en-GB" dirty="0"/>
              <a:t>[D] = 5</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49</a:t>
            </a:fld>
            <a:endParaRPr lang="en-US"/>
          </a:p>
        </p:txBody>
      </p:sp>
    </p:spTree>
    <p:extLst>
      <p:ext uri="{BB962C8B-B14F-4D97-AF65-F5344CB8AC3E}">
        <p14:creationId xmlns:p14="http://schemas.microsoft.com/office/powerpoint/2010/main" val="6562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E &gt; (Distance of F) + (Weight of F to E) i.e. 6 &gt; 8 + (-3) </a:t>
            </a:r>
          </a:p>
          <a:p>
            <a:r>
              <a:rPr lang="en-GB" dirty="0" err="1"/>
              <a:t>Dist</a:t>
            </a:r>
            <a:r>
              <a:rPr lang="en-GB" dirty="0"/>
              <a:t>[E]=5</a:t>
            </a:r>
          </a:p>
          <a:p>
            <a:r>
              <a:rPr lang="en-GB" dirty="0"/>
              <a:t>Current Distance of F &gt; (Distance of D ) + (Weight of D to F) i.e. 8 &gt; 5 + 2 </a:t>
            </a:r>
          </a:p>
          <a:p>
            <a:r>
              <a:rPr lang="en-GB" dirty="0" err="1"/>
              <a:t>Dist</a:t>
            </a:r>
            <a:r>
              <a:rPr lang="en-GB" dirty="0"/>
              <a:t>[F]=7</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50</a:t>
            </a:fld>
            <a:endParaRPr lang="en-US"/>
          </a:p>
        </p:txBody>
      </p:sp>
    </p:spTree>
    <p:extLst>
      <p:ext uri="{BB962C8B-B14F-4D97-AF65-F5344CB8AC3E}">
        <p14:creationId xmlns:p14="http://schemas.microsoft.com/office/powerpoint/2010/main" val="313010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51</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52</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53</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59</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71</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a:t>
            </a:r>
            <a:r>
              <a:rPr lang="en-GB" b="0" i="1">
                <a:solidFill>
                  <a:srgbClr val="273239"/>
                </a:solidFill>
                <a:effectLst/>
                <a:latin typeface="Nunito" pitchFamily="2" charset="0"/>
              </a:rPr>
              <a:t>new vertex </a:t>
            </a:r>
            <a:r>
              <a:rPr lang="en-GB" b="0" i="1" dirty="0">
                <a:solidFill>
                  <a:srgbClr val="273239"/>
                </a:solidFill>
                <a:effectLst/>
                <a:latin typeface="Nunito" pitchFamily="2" charset="0"/>
              </a:rPr>
              <a:t>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73</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75</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76</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78</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a:t>
            </a:r>
            <a:r>
              <a:rPr lang="en-GB" b="0" i="0">
                <a:solidFill>
                  <a:srgbClr val="273239"/>
                </a:solidFill>
                <a:effectLst/>
                <a:latin typeface="Times New Roman" panose="02020603050405020304" pitchFamily="18" charset="0"/>
                <a:cs typeface="Times New Roman" panose="02020603050405020304" pitchFamily="18" charset="0"/>
              </a:rPr>
              <a:t>each vertex </a:t>
            </a:r>
            <a:r>
              <a:rPr lang="en-GB" b="0" i="0" dirty="0">
                <a:solidFill>
                  <a:srgbClr val="273239"/>
                </a:solidFill>
                <a:effectLst/>
                <a:latin typeface="Times New Roman" panose="02020603050405020304" pitchFamily="18" charset="0"/>
                <a:cs typeface="Times New Roman" panose="02020603050405020304" pitchFamily="18" charset="0"/>
              </a:rPr>
              <a:t>‘</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t>
            </a:r>
            <a:r>
              <a:rPr lang="en-GB" b="0" i="0">
                <a:solidFill>
                  <a:srgbClr val="273239"/>
                </a:solidFill>
                <a:effectLst/>
                <a:latin typeface="Times New Roman" panose="02020603050405020304" pitchFamily="18" charset="0"/>
                <a:cs typeface="Times New Roman" panose="02020603050405020304" pitchFamily="18" charset="0"/>
              </a:rPr>
              <a:t>any vertex </a:t>
            </a:r>
            <a:r>
              <a:rPr lang="en-GB" b="0" i="0" dirty="0">
                <a:solidFill>
                  <a:srgbClr val="273239"/>
                </a:solidFill>
                <a:effectLst/>
                <a:latin typeface="Times New Roman" panose="02020603050405020304" pitchFamily="18" charset="0"/>
                <a:cs typeface="Times New Roman" panose="02020603050405020304" pitchFamily="18" charset="0"/>
              </a:rPr>
              <a:t>(let’s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a:t>
            </a:r>
            <a:r>
              <a:rPr lang="en-GB" b="0" i="0">
                <a:solidFill>
                  <a:srgbClr val="273239"/>
                </a:solidFill>
                <a:effectLst/>
                <a:latin typeface="Times New Roman" panose="02020603050405020304" pitchFamily="18" charset="0"/>
                <a:cs typeface="Times New Roman" panose="02020603050405020304" pitchFamily="18" charset="0"/>
              </a:rPr>
              <a:t>each vertex </a:t>
            </a:r>
            <a:r>
              <a:rPr lang="en-GB" b="0" i="0" dirty="0">
                <a:solidFill>
                  <a:srgbClr val="273239"/>
                </a:solidFill>
                <a:effectLst/>
                <a:latin typeface="Times New Roman" panose="02020603050405020304" pitchFamily="18" charset="0"/>
                <a:cs typeface="Times New Roman" panose="02020603050405020304" pitchFamily="18" charset="0"/>
              </a:rPr>
              <a:t>‘</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t>
            </a:r>
            <a:r>
              <a:rPr lang="en-GB" b="0" i="0">
                <a:solidFill>
                  <a:srgbClr val="273239"/>
                </a:solidFill>
                <a:effectLst/>
                <a:latin typeface="Times New Roman" panose="02020603050405020304" pitchFamily="18" charset="0"/>
                <a:cs typeface="Times New Roman" panose="02020603050405020304" pitchFamily="18" charset="0"/>
              </a:rPr>
              <a:t>any vertex </a:t>
            </a:r>
            <a:r>
              <a:rPr lang="en-GB" b="0" i="0" dirty="0">
                <a:solidFill>
                  <a:srgbClr val="273239"/>
                </a:solidFill>
                <a:effectLst/>
                <a:latin typeface="Times New Roman" panose="02020603050405020304" pitchFamily="18" charset="0"/>
                <a:cs typeface="Times New Roman" panose="02020603050405020304" pitchFamily="18" charset="0"/>
              </a:rPr>
              <a:t>(let’s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F &gt; (Distance of D ) + (Weight of D to F) i.e. Infinity &gt; 7 + 2 </a:t>
            </a:r>
          </a:p>
          <a:p>
            <a:r>
              <a:rPr lang="en-GB" dirty="0" err="1"/>
              <a:t>Dist</a:t>
            </a:r>
            <a:r>
              <a:rPr lang="en-GB" dirty="0"/>
              <a:t>[F] = 9</a:t>
            </a:r>
          </a:p>
          <a:p>
            <a:r>
              <a:rPr lang="en-GB" dirty="0"/>
              <a:t>Current Distance of E &gt; (Distance of C ) + (Weight of C to E) i.e. Infinity &gt; 6 + 1 </a:t>
            </a:r>
          </a:p>
          <a:p>
            <a:r>
              <a:rPr lang="en-GB" dirty="0" err="1"/>
              <a:t>Dist</a:t>
            </a:r>
            <a:r>
              <a:rPr lang="en-GB" dirty="0"/>
              <a:t>[E] = 7</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47</a:t>
            </a:fld>
            <a:endParaRPr lang="en-US"/>
          </a:p>
        </p:txBody>
      </p:sp>
    </p:spTree>
    <p:extLst>
      <p:ext uri="{BB962C8B-B14F-4D97-AF65-F5344CB8AC3E}">
        <p14:creationId xmlns:p14="http://schemas.microsoft.com/office/powerpoint/2010/main" val="465137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D &gt; (Distance of E) + (Weight of E to D) i.e. 7 &gt; 7 + (-1) </a:t>
            </a:r>
          </a:p>
          <a:p>
            <a:r>
              <a:rPr lang="en-GB" dirty="0" err="1"/>
              <a:t>Dist</a:t>
            </a:r>
            <a:r>
              <a:rPr lang="en-GB" dirty="0"/>
              <a:t>[D] = 6</a:t>
            </a:r>
          </a:p>
          <a:p>
            <a:r>
              <a:rPr lang="en-GB" dirty="0"/>
              <a:t>Current Distance of E &gt; (Distance of F ) + (Weight of F to E) i.e. 7 &gt; 9 + (-3) </a:t>
            </a:r>
          </a:p>
          <a:p>
            <a:r>
              <a:rPr lang="en-GB" dirty="0" err="1"/>
              <a:t>Dist</a:t>
            </a:r>
            <a:r>
              <a:rPr lang="en-GB" dirty="0"/>
              <a:t>[E] = 6</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48</a:t>
            </a:fld>
            <a:endParaRPr lang="en-US"/>
          </a:p>
        </p:txBody>
      </p:sp>
    </p:spTree>
    <p:extLst>
      <p:ext uri="{BB962C8B-B14F-4D97-AF65-F5344CB8AC3E}">
        <p14:creationId xmlns:p14="http://schemas.microsoft.com/office/powerpoint/2010/main" val="165578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4.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38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geeksforgeeks.org/dynamic-programming-set-23-bellman-ford-algorith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geeksforgeeks.org/greedy-algorithms-set-6-dijkstras-shortest-path-algorith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754326"/>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477328"/>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754326"/>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for shortest-paths problems with nonnegative weights. </a:t>
            </a:r>
          </a:p>
          <a:p>
            <a:pPr lvl="1"/>
            <a:r>
              <a:rPr lang="en-GB" dirty="0"/>
              <a:t>Topological Sort for edge-weighted DAG</a:t>
            </a:r>
            <a:r>
              <a:rPr lang="en-US" dirty="0"/>
              <a:t>, which works even if the weights are negative. </a:t>
            </a:r>
          </a:p>
          <a:p>
            <a:pPr lvl="1"/>
            <a:r>
              <a:rPr lang="en-US" dirty="0"/>
              <a:t>Bellman–Ford algorithm for edge-weighted digraphs with no negative cycles. </a:t>
            </a:r>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a:t>
            </a:r>
            <a:r>
              <a:rPr lang="en-US" sz="1600">
                <a:latin typeface="Times New Roman" panose="02020603050405020304" pitchFamily="18" charset="0"/>
                <a:cs typeface="Times New Roman" panose="02020603050405020304" pitchFamily="18" charset="0"/>
              </a:rPr>
              <a:t>one vertex </a:t>
            </a:r>
            <a:r>
              <a:rPr lang="en-US" sz="1600" dirty="0">
                <a:latin typeface="Times New Roman" panose="02020603050405020304" pitchFamily="18" charset="0"/>
                <a:cs typeface="Times New Roman" panose="02020603050405020304" pitchFamily="18" charset="0"/>
              </a:rPr>
              <a:t>s to every </a:t>
            </a:r>
            <a:r>
              <a:rPr lang="en-US" sz="1600">
                <a:latin typeface="Times New Roman" panose="02020603050405020304" pitchFamily="18" charset="0"/>
                <a:cs typeface="Times New Roman" panose="02020603050405020304" pitchFamily="18" charset="0"/>
              </a:rPr>
              <a:t>other vertex. </a:t>
            </a:r>
            <a:endParaRPr lang="en-US" sz="1600" dirty="0">
              <a:latin typeface="Times New Roman" panose="02020603050405020304" pitchFamily="18" charset="0"/>
              <a:cs typeface="Times New Roman" panose="02020603050405020304" pitchFamily="18" charset="0"/>
            </a:endParaRP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a:t>
            </a:r>
            <a:r>
              <a:rPr lang="en-US" sz="1600">
                <a:latin typeface="Times New Roman" panose="02020603050405020304" pitchFamily="18" charset="0"/>
                <a:cs typeface="Times New Roman" panose="02020603050405020304" pitchFamily="18" charset="0"/>
              </a:rPr>
              <a:t>one vertex </a:t>
            </a:r>
            <a:r>
              <a:rPr lang="en-US" sz="1600" dirty="0">
                <a:latin typeface="Times New Roman" panose="02020603050405020304" pitchFamily="18" charset="0"/>
                <a:cs typeface="Times New Roman" panose="02020603050405020304" pitchFamily="18" charset="0"/>
              </a:rPr>
              <a:t>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88884" y="1391100"/>
                <a:ext cx="4379515" cy="2676513"/>
              </a:xfrm>
            </p:spPr>
            <p:txBody>
              <a:bodyPr>
                <a:normAutofit/>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a:t>
                </a:r>
                <a:r>
                  <a:rPr lang="en-GB" i="0">
                    <a:solidFill>
                      <a:srgbClr val="273239"/>
                    </a:solidFill>
                    <a:effectLst/>
                    <a:latin typeface="Times New Roman" panose="02020603050405020304" pitchFamily="18" charset="0"/>
                    <a:cs typeface="Times New Roman" panose="02020603050405020304" pitchFamily="18" charset="0"/>
                  </a:rPr>
                  <a:t>each vertex </a:t>
                </a:r>
                <a:r>
                  <a:rPr lang="en-GB" i="0" dirty="0">
                    <a:solidFill>
                      <a:srgbClr val="273239"/>
                    </a:solidFill>
                    <a:effectLst/>
                    <a:latin typeface="Times New Roman" panose="02020603050405020304" pitchFamily="18" charset="0"/>
                    <a:cs typeface="Times New Roman" panose="02020603050405020304" pitchFamily="18" charset="0"/>
                  </a:rPr>
                  <a:t>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a:t>
                </a:r>
                <a:r>
                  <a:rPr lang="en-GB" i="0">
                    <a:solidFill>
                      <a:srgbClr val="273239"/>
                    </a:solidFill>
                    <a:effectLst/>
                    <a:latin typeface="Times New Roman" panose="02020603050405020304" pitchFamily="18" charset="0"/>
                    <a:cs typeface="Times New Roman" panose="02020603050405020304" pitchFamily="18" charset="0"/>
                  </a:rPr>
                  <a:t>source vertex </a:t>
                </a:r>
                <a:r>
                  <a:rPr lang="en-GB" i="0" dirty="0">
                    <a:solidFill>
                      <a:srgbClr val="273239"/>
                    </a:solidFill>
                    <a:effectLst/>
                    <a:latin typeface="Times New Roman" panose="02020603050405020304" pitchFamily="18" charset="0"/>
                    <a:cs typeface="Times New Roman" panose="02020603050405020304" pitchFamily="18" charset="0"/>
                  </a:rPr>
                  <a:t>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p:txBody>
          </p:sp>
        </mc:Choice>
        <mc:Fallback>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88884" y="1391100"/>
                <a:ext cx="4379515" cy="2676513"/>
              </a:xfrm>
              <a:blipFill>
                <a:blip r:embed="rId3"/>
                <a:stretch>
                  <a:fillRect l="-1950" t="-1822" r="-1950"/>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sp>
        <p:nvSpPr>
          <p:cNvPr id="30" name="object 6">
            <a:extLst>
              <a:ext uri="{FF2B5EF4-FFF2-40B4-BE49-F238E27FC236}">
                <a16:creationId xmlns:a16="http://schemas.microsoft.com/office/drawing/2014/main" id="{C1C6A432-3AA0-920B-79E3-FA526D9B8105}"/>
              </a:ext>
            </a:extLst>
          </p:cNvPr>
          <p:cNvSpPr txBox="1"/>
          <p:nvPr/>
        </p:nvSpPr>
        <p:spPr>
          <a:xfrm>
            <a:off x="88884" y="4041964"/>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of length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sz="2400" b="0" i="0" dirty="0">
                <a:solidFill>
                  <a:srgbClr val="273239"/>
                </a:solidFill>
                <a:effectLst/>
                <a:latin typeface="Times New Roman" panose="02020603050405020304" pitchFamily="18" charset="0"/>
                <a:cs typeface="Times New Roman" panose="02020603050405020304" pitchFamily="18" charset="0"/>
              </a:rPr>
              <a:t>, which is the maximum possible length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time i.e. the N-</a:t>
                </a:r>
                <a:r>
                  <a:rPr lang="en-GB" sz="2800" i="0" dirty="0" err="1">
                    <a:solidFill>
                      <a:srgbClr val="273239"/>
                    </a:solidFill>
                    <a:effectLst/>
                    <a:latin typeface="Times New Roman" panose="02020603050405020304" pitchFamily="18" charset="0"/>
                    <a:cs typeface="Times New Roman" panose="02020603050405020304" pitchFamily="18" charset="0"/>
                  </a:rPr>
                  <a:t>th</a:t>
                </a:r>
                <a:r>
                  <a:rPr lang="en-GB" sz="2800" i="0" dirty="0">
                    <a:solidFill>
                      <a:srgbClr val="273239"/>
                    </a:solidFill>
                    <a:effectLst/>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1 (Negative cycle exists): if any edge can be further </a:t>
                </a:r>
                <a:r>
                  <a:rPr lang="en-GB" sz="2400" dirty="0">
                    <a:solidFill>
                      <a:srgbClr val="273239"/>
                    </a:solidFill>
                    <a:latin typeface="Times New Roman" panose="02020603050405020304" pitchFamily="18" charset="0"/>
                    <a:cs typeface="Times New Roman" panose="02020603050405020304" pitchFamily="18" charset="0"/>
                  </a:rPr>
                  <a:t>relaxed, i.e., </a:t>
                </a:r>
                <a:r>
                  <a:rPr lang="en-GB" sz="2400" i="0" dirty="0">
                    <a:solidFill>
                      <a:srgbClr val="273239"/>
                    </a:solidFill>
                    <a:effectLst/>
                    <a:latin typeface="Times New Roman" panose="02020603050405020304" pitchFamily="18" charset="0"/>
                    <a:cs typeface="Times New Roman" panose="02020603050405020304" pitchFamily="18" charset="0"/>
                  </a:rPr>
                  <a:t>for any edge e, if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[w] &gt;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[v] + </a:t>
                </a:r>
                <a:r>
                  <a:rPr lang="en-GB" sz="2400" i="0" dirty="0" err="1">
                    <a:solidFill>
                      <a:srgbClr val="273239"/>
                    </a:solidFill>
                    <a:effectLst/>
                    <a:latin typeface="Times New Roman" panose="02020603050405020304" pitchFamily="18" charset="0"/>
                    <a:cs typeface="Times New Roman" panose="02020603050405020304" pitchFamily="18" charset="0"/>
                  </a:rPr>
                  <a:t>e.weight</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1111" t="-2604" r="-1185"/>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7A6203E-DA85-6732-6FA5-6B9E7E6E2941}"/>
              </a:ext>
            </a:extLst>
          </p:cNvPr>
          <p:cNvSpPr>
            <a:spLocks noGrp="1" noChangeArrowheads="1"/>
          </p:cNvSpPr>
          <p:nvPr>
            <p:ph type="title"/>
          </p:nvPr>
        </p:nvSpPr>
        <p:spPr/>
        <p:txBody>
          <a:bodyPr/>
          <a:lstStyle/>
          <a:p>
            <a:r>
              <a:rPr lang="en-US" altLang="en-SE" dirty="0"/>
              <a:t>Bellman-Ford Algorithm Example 1</a:t>
            </a:r>
          </a:p>
        </p:txBody>
      </p:sp>
      <p:grpSp>
        <p:nvGrpSpPr>
          <p:cNvPr id="111619" name="Group 3">
            <a:extLst>
              <a:ext uri="{FF2B5EF4-FFF2-40B4-BE49-F238E27FC236}">
                <a16:creationId xmlns:a16="http://schemas.microsoft.com/office/drawing/2014/main" id="{0BD23A85-C588-F263-80FF-67027CCA5E70}"/>
              </a:ext>
            </a:extLst>
          </p:cNvPr>
          <p:cNvGrpSpPr>
            <a:grpSpLocks/>
          </p:cNvGrpSpPr>
          <p:nvPr/>
        </p:nvGrpSpPr>
        <p:grpSpPr bwMode="auto">
          <a:xfrm>
            <a:off x="1143000" y="3276600"/>
            <a:ext cx="533400" cy="533400"/>
            <a:chOff x="1824" y="2736"/>
            <a:chExt cx="336" cy="336"/>
          </a:xfrm>
        </p:grpSpPr>
        <p:sp>
          <p:nvSpPr>
            <p:cNvPr id="111620" name="Oval 4">
              <a:extLst>
                <a:ext uri="{FF2B5EF4-FFF2-40B4-BE49-F238E27FC236}">
                  <a16:creationId xmlns:a16="http://schemas.microsoft.com/office/drawing/2014/main" id="{0FC06E1F-9776-A21B-24EA-15424A88A6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1" name="Text Box 5">
              <a:extLst>
                <a:ext uri="{FF2B5EF4-FFF2-40B4-BE49-F238E27FC236}">
                  <a16:creationId xmlns:a16="http://schemas.microsoft.com/office/drawing/2014/main" id="{10A29E00-CC28-0C39-E012-D83999EE60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1622" name="Group 6">
            <a:extLst>
              <a:ext uri="{FF2B5EF4-FFF2-40B4-BE49-F238E27FC236}">
                <a16:creationId xmlns:a16="http://schemas.microsoft.com/office/drawing/2014/main" id="{DC4613F9-1A06-6FA4-E784-0505772069A9}"/>
              </a:ext>
            </a:extLst>
          </p:cNvPr>
          <p:cNvGrpSpPr>
            <a:grpSpLocks/>
          </p:cNvGrpSpPr>
          <p:nvPr/>
        </p:nvGrpSpPr>
        <p:grpSpPr bwMode="auto">
          <a:xfrm>
            <a:off x="2057400" y="1981200"/>
            <a:ext cx="533400" cy="533400"/>
            <a:chOff x="1824" y="2736"/>
            <a:chExt cx="336" cy="336"/>
          </a:xfrm>
        </p:grpSpPr>
        <p:sp>
          <p:nvSpPr>
            <p:cNvPr id="111623" name="Oval 7">
              <a:extLst>
                <a:ext uri="{FF2B5EF4-FFF2-40B4-BE49-F238E27FC236}">
                  <a16:creationId xmlns:a16="http://schemas.microsoft.com/office/drawing/2014/main" id="{35F9B019-E567-617F-0E47-68FAC792637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4" name="Text Box 8">
              <a:extLst>
                <a:ext uri="{FF2B5EF4-FFF2-40B4-BE49-F238E27FC236}">
                  <a16:creationId xmlns:a16="http://schemas.microsoft.com/office/drawing/2014/main" id="{FFF2AAE8-AE9B-F8A5-1BB6-81CBE0068B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1625" name="Group 9">
            <a:extLst>
              <a:ext uri="{FF2B5EF4-FFF2-40B4-BE49-F238E27FC236}">
                <a16:creationId xmlns:a16="http://schemas.microsoft.com/office/drawing/2014/main" id="{87F0AFEA-1E29-22F1-2D59-CCC75CC878EE}"/>
              </a:ext>
            </a:extLst>
          </p:cNvPr>
          <p:cNvGrpSpPr>
            <a:grpSpLocks/>
          </p:cNvGrpSpPr>
          <p:nvPr/>
        </p:nvGrpSpPr>
        <p:grpSpPr bwMode="auto">
          <a:xfrm>
            <a:off x="1143000" y="4495800"/>
            <a:ext cx="533400" cy="533400"/>
            <a:chOff x="1824" y="2736"/>
            <a:chExt cx="336" cy="336"/>
          </a:xfrm>
        </p:grpSpPr>
        <p:sp>
          <p:nvSpPr>
            <p:cNvPr id="111626" name="Oval 10">
              <a:extLst>
                <a:ext uri="{FF2B5EF4-FFF2-40B4-BE49-F238E27FC236}">
                  <a16:creationId xmlns:a16="http://schemas.microsoft.com/office/drawing/2014/main" id="{3013D2E4-B9FA-6C7F-6B67-0EC73A72BA2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7" name="Text Box 11">
              <a:extLst>
                <a:ext uri="{FF2B5EF4-FFF2-40B4-BE49-F238E27FC236}">
                  <a16:creationId xmlns:a16="http://schemas.microsoft.com/office/drawing/2014/main" id="{86F1A5F2-6BCE-4EBF-407A-821BB3D294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1628" name="Group 12">
            <a:extLst>
              <a:ext uri="{FF2B5EF4-FFF2-40B4-BE49-F238E27FC236}">
                <a16:creationId xmlns:a16="http://schemas.microsoft.com/office/drawing/2014/main" id="{88BE3AE0-31C0-0DF6-923C-62B43B2FEBAF}"/>
              </a:ext>
            </a:extLst>
          </p:cNvPr>
          <p:cNvGrpSpPr>
            <a:grpSpLocks/>
          </p:cNvGrpSpPr>
          <p:nvPr/>
        </p:nvGrpSpPr>
        <p:grpSpPr bwMode="auto">
          <a:xfrm>
            <a:off x="2209800" y="5334000"/>
            <a:ext cx="533400" cy="533400"/>
            <a:chOff x="1824" y="2736"/>
            <a:chExt cx="336" cy="336"/>
          </a:xfrm>
        </p:grpSpPr>
        <p:sp>
          <p:nvSpPr>
            <p:cNvPr id="111629" name="Oval 13">
              <a:extLst>
                <a:ext uri="{FF2B5EF4-FFF2-40B4-BE49-F238E27FC236}">
                  <a16:creationId xmlns:a16="http://schemas.microsoft.com/office/drawing/2014/main" id="{CC446A44-69FF-9240-573E-736C073FEB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0" name="Text Box 14">
              <a:extLst>
                <a:ext uri="{FF2B5EF4-FFF2-40B4-BE49-F238E27FC236}">
                  <a16:creationId xmlns:a16="http://schemas.microsoft.com/office/drawing/2014/main" id="{1A9AB6B4-09AC-00C5-B33F-DD43B9BEF6E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1631" name="Group 15">
            <a:extLst>
              <a:ext uri="{FF2B5EF4-FFF2-40B4-BE49-F238E27FC236}">
                <a16:creationId xmlns:a16="http://schemas.microsoft.com/office/drawing/2014/main" id="{7A8331A1-124C-6A82-5D81-A1BED60E7D22}"/>
              </a:ext>
            </a:extLst>
          </p:cNvPr>
          <p:cNvGrpSpPr>
            <a:grpSpLocks/>
          </p:cNvGrpSpPr>
          <p:nvPr/>
        </p:nvGrpSpPr>
        <p:grpSpPr bwMode="auto">
          <a:xfrm>
            <a:off x="3505200" y="1981200"/>
            <a:ext cx="533400" cy="533400"/>
            <a:chOff x="1824" y="2736"/>
            <a:chExt cx="336" cy="336"/>
          </a:xfrm>
        </p:grpSpPr>
        <p:sp>
          <p:nvSpPr>
            <p:cNvPr id="111632" name="Oval 16">
              <a:extLst>
                <a:ext uri="{FF2B5EF4-FFF2-40B4-BE49-F238E27FC236}">
                  <a16:creationId xmlns:a16="http://schemas.microsoft.com/office/drawing/2014/main" id="{D170AADD-74AF-BB37-2F53-6DAA5872601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3" name="Text Box 17">
              <a:extLst>
                <a:ext uri="{FF2B5EF4-FFF2-40B4-BE49-F238E27FC236}">
                  <a16:creationId xmlns:a16="http://schemas.microsoft.com/office/drawing/2014/main" id="{4BF54F9C-5383-2155-AD46-19CDB50F213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1634" name="Group 18">
            <a:extLst>
              <a:ext uri="{FF2B5EF4-FFF2-40B4-BE49-F238E27FC236}">
                <a16:creationId xmlns:a16="http://schemas.microsoft.com/office/drawing/2014/main" id="{B8A7ED17-C65D-FC25-4B3D-F01448E1894F}"/>
              </a:ext>
            </a:extLst>
          </p:cNvPr>
          <p:cNvGrpSpPr>
            <a:grpSpLocks/>
          </p:cNvGrpSpPr>
          <p:nvPr/>
        </p:nvGrpSpPr>
        <p:grpSpPr bwMode="auto">
          <a:xfrm>
            <a:off x="3733800" y="5334000"/>
            <a:ext cx="533400" cy="533400"/>
            <a:chOff x="1824" y="2736"/>
            <a:chExt cx="336" cy="336"/>
          </a:xfrm>
        </p:grpSpPr>
        <p:sp>
          <p:nvSpPr>
            <p:cNvPr id="111635" name="Oval 19">
              <a:extLst>
                <a:ext uri="{FF2B5EF4-FFF2-40B4-BE49-F238E27FC236}">
                  <a16:creationId xmlns:a16="http://schemas.microsoft.com/office/drawing/2014/main" id="{AFA854F8-C9F5-1A59-69C6-BA8B6938A26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6" name="Text Box 20">
              <a:extLst>
                <a:ext uri="{FF2B5EF4-FFF2-40B4-BE49-F238E27FC236}">
                  <a16:creationId xmlns:a16="http://schemas.microsoft.com/office/drawing/2014/main" id="{1D27033B-EECD-2B1E-0CC5-45C3A862FD4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1637" name="Group 21">
            <a:extLst>
              <a:ext uri="{FF2B5EF4-FFF2-40B4-BE49-F238E27FC236}">
                <a16:creationId xmlns:a16="http://schemas.microsoft.com/office/drawing/2014/main" id="{1DC298A4-15D7-9C1F-06B1-13413293A69C}"/>
              </a:ext>
            </a:extLst>
          </p:cNvPr>
          <p:cNvGrpSpPr>
            <a:grpSpLocks/>
          </p:cNvGrpSpPr>
          <p:nvPr/>
        </p:nvGrpSpPr>
        <p:grpSpPr bwMode="auto">
          <a:xfrm>
            <a:off x="4648200" y="3200400"/>
            <a:ext cx="533400" cy="533400"/>
            <a:chOff x="1824" y="2736"/>
            <a:chExt cx="336" cy="336"/>
          </a:xfrm>
        </p:grpSpPr>
        <p:sp>
          <p:nvSpPr>
            <p:cNvPr id="111638" name="Oval 22">
              <a:extLst>
                <a:ext uri="{FF2B5EF4-FFF2-40B4-BE49-F238E27FC236}">
                  <a16:creationId xmlns:a16="http://schemas.microsoft.com/office/drawing/2014/main" id="{2E187C95-472B-F139-7232-B52E7983A4F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9" name="Text Box 23">
              <a:extLst>
                <a:ext uri="{FF2B5EF4-FFF2-40B4-BE49-F238E27FC236}">
                  <a16:creationId xmlns:a16="http://schemas.microsoft.com/office/drawing/2014/main" id="{13ECD755-2D79-6838-925F-195D5E7E21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1640" name="Group 24">
            <a:extLst>
              <a:ext uri="{FF2B5EF4-FFF2-40B4-BE49-F238E27FC236}">
                <a16:creationId xmlns:a16="http://schemas.microsoft.com/office/drawing/2014/main" id="{5D383BBD-4095-ECCA-CB42-CBBC8EF9EB5B}"/>
              </a:ext>
            </a:extLst>
          </p:cNvPr>
          <p:cNvGrpSpPr>
            <a:grpSpLocks/>
          </p:cNvGrpSpPr>
          <p:nvPr/>
        </p:nvGrpSpPr>
        <p:grpSpPr bwMode="auto">
          <a:xfrm>
            <a:off x="4724400" y="4419600"/>
            <a:ext cx="533400" cy="533400"/>
            <a:chOff x="1824" y="2736"/>
            <a:chExt cx="336" cy="336"/>
          </a:xfrm>
        </p:grpSpPr>
        <p:sp>
          <p:nvSpPr>
            <p:cNvPr id="111641" name="Oval 25">
              <a:extLst>
                <a:ext uri="{FF2B5EF4-FFF2-40B4-BE49-F238E27FC236}">
                  <a16:creationId xmlns:a16="http://schemas.microsoft.com/office/drawing/2014/main" id="{28B06D21-BB77-A7A4-F23B-AA17955B399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42" name="Text Box 26">
              <a:extLst>
                <a:ext uri="{FF2B5EF4-FFF2-40B4-BE49-F238E27FC236}">
                  <a16:creationId xmlns:a16="http://schemas.microsoft.com/office/drawing/2014/main" id="{C07D9FD3-0A74-CBCB-D7E0-7A36AD98B5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1643" name="Line 27">
            <a:extLst>
              <a:ext uri="{FF2B5EF4-FFF2-40B4-BE49-F238E27FC236}">
                <a16:creationId xmlns:a16="http://schemas.microsoft.com/office/drawing/2014/main" id="{ED3B91ED-790F-E758-4F29-0DA83A0E596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4" name="Line 28">
            <a:extLst>
              <a:ext uri="{FF2B5EF4-FFF2-40B4-BE49-F238E27FC236}">
                <a16:creationId xmlns:a16="http://schemas.microsoft.com/office/drawing/2014/main" id="{96C4DA99-3F45-84AE-1B8E-3ABF6B683D77}"/>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5" name="Line 29">
            <a:extLst>
              <a:ext uri="{FF2B5EF4-FFF2-40B4-BE49-F238E27FC236}">
                <a16:creationId xmlns:a16="http://schemas.microsoft.com/office/drawing/2014/main" id="{35D355DE-99C9-6680-27CA-1E32D7E579A3}"/>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6" name="Line 30">
            <a:extLst>
              <a:ext uri="{FF2B5EF4-FFF2-40B4-BE49-F238E27FC236}">
                <a16:creationId xmlns:a16="http://schemas.microsoft.com/office/drawing/2014/main" id="{0760D641-9524-F54C-B6A5-2DFBBA61A9B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7" name="Line 31">
            <a:extLst>
              <a:ext uri="{FF2B5EF4-FFF2-40B4-BE49-F238E27FC236}">
                <a16:creationId xmlns:a16="http://schemas.microsoft.com/office/drawing/2014/main" id="{56E962DD-1A04-896D-53C8-4378CA41F154}"/>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8" name="Line 32">
            <a:extLst>
              <a:ext uri="{FF2B5EF4-FFF2-40B4-BE49-F238E27FC236}">
                <a16:creationId xmlns:a16="http://schemas.microsoft.com/office/drawing/2014/main" id="{FBCED026-ECDC-47AD-7A4A-D38EFBF6205C}"/>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9" name="Line 33">
            <a:extLst>
              <a:ext uri="{FF2B5EF4-FFF2-40B4-BE49-F238E27FC236}">
                <a16:creationId xmlns:a16="http://schemas.microsoft.com/office/drawing/2014/main" id="{1DEFB9F9-DCF3-7792-5C67-7AFA78AF454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0" name="Line 34">
            <a:extLst>
              <a:ext uri="{FF2B5EF4-FFF2-40B4-BE49-F238E27FC236}">
                <a16:creationId xmlns:a16="http://schemas.microsoft.com/office/drawing/2014/main" id="{782B0E45-0D1B-0A7F-0162-943D5DBBC34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1" name="Line 35">
            <a:extLst>
              <a:ext uri="{FF2B5EF4-FFF2-40B4-BE49-F238E27FC236}">
                <a16:creationId xmlns:a16="http://schemas.microsoft.com/office/drawing/2014/main" id="{D89D5823-08C8-1CD4-67AF-CC5D2847592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2" name="Line 36">
            <a:extLst>
              <a:ext uri="{FF2B5EF4-FFF2-40B4-BE49-F238E27FC236}">
                <a16:creationId xmlns:a16="http://schemas.microsoft.com/office/drawing/2014/main" id="{B8673F1F-468A-1EE9-2434-1B4304D5983C}"/>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3" name="Line 37">
            <a:extLst>
              <a:ext uri="{FF2B5EF4-FFF2-40B4-BE49-F238E27FC236}">
                <a16:creationId xmlns:a16="http://schemas.microsoft.com/office/drawing/2014/main" id="{89FC5E82-F9EF-B79F-9501-5296C30AF52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4" name="Text Box 38">
            <a:extLst>
              <a:ext uri="{FF2B5EF4-FFF2-40B4-BE49-F238E27FC236}">
                <a16:creationId xmlns:a16="http://schemas.microsoft.com/office/drawing/2014/main" id="{A715325B-2874-2285-EA20-4E9BF8B8EEA7}"/>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1655" name="Text Box 39">
            <a:extLst>
              <a:ext uri="{FF2B5EF4-FFF2-40B4-BE49-F238E27FC236}">
                <a16:creationId xmlns:a16="http://schemas.microsoft.com/office/drawing/2014/main" id="{AD6E8769-3D3D-19F1-1A41-95C3CEEE7A9E}"/>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1656" name="Text Box 40">
            <a:extLst>
              <a:ext uri="{FF2B5EF4-FFF2-40B4-BE49-F238E27FC236}">
                <a16:creationId xmlns:a16="http://schemas.microsoft.com/office/drawing/2014/main" id="{997C495D-7BC5-60FC-1235-8ECD7D9E51C3}"/>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7" name="Text Box 41">
            <a:extLst>
              <a:ext uri="{FF2B5EF4-FFF2-40B4-BE49-F238E27FC236}">
                <a16:creationId xmlns:a16="http://schemas.microsoft.com/office/drawing/2014/main" id="{A3A25F11-42C6-E8A4-7305-CB0FABB35EE8}"/>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8" name="Text Box 42">
            <a:extLst>
              <a:ext uri="{FF2B5EF4-FFF2-40B4-BE49-F238E27FC236}">
                <a16:creationId xmlns:a16="http://schemas.microsoft.com/office/drawing/2014/main" id="{9E6861C3-F215-C858-A103-20FA0ECA80B5}"/>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9" name="Text Box 43">
            <a:extLst>
              <a:ext uri="{FF2B5EF4-FFF2-40B4-BE49-F238E27FC236}">
                <a16:creationId xmlns:a16="http://schemas.microsoft.com/office/drawing/2014/main" id="{73FB4083-68E3-D962-2E00-B3F493B31B6C}"/>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1660" name="Text Box 44">
            <a:extLst>
              <a:ext uri="{FF2B5EF4-FFF2-40B4-BE49-F238E27FC236}">
                <a16:creationId xmlns:a16="http://schemas.microsoft.com/office/drawing/2014/main" id="{CCD66E5C-714B-DD81-0CDA-D328EA152B2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1" name="Text Box 45">
            <a:extLst>
              <a:ext uri="{FF2B5EF4-FFF2-40B4-BE49-F238E27FC236}">
                <a16:creationId xmlns:a16="http://schemas.microsoft.com/office/drawing/2014/main" id="{BE7BF345-98D5-A647-4B70-A4888A3EC06F}"/>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2" name="Text Box 46">
            <a:extLst>
              <a:ext uri="{FF2B5EF4-FFF2-40B4-BE49-F238E27FC236}">
                <a16:creationId xmlns:a16="http://schemas.microsoft.com/office/drawing/2014/main" id="{750828A6-95AE-36D6-7846-C3103CA8366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3" name="Text Box 47">
            <a:extLst>
              <a:ext uri="{FF2B5EF4-FFF2-40B4-BE49-F238E27FC236}">
                <a16:creationId xmlns:a16="http://schemas.microsoft.com/office/drawing/2014/main" id="{07B747A9-F52D-F4CC-812E-05029A60560E}"/>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4" name="Text Box 48">
            <a:extLst>
              <a:ext uri="{FF2B5EF4-FFF2-40B4-BE49-F238E27FC236}">
                <a16:creationId xmlns:a16="http://schemas.microsoft.com/office/drawing/2014/main" id="{BEBEBC11-315D-7444-EF05-5A6A51A62F90}"/>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1665" name="Text Box 49">
            <a:extLst>
              <a:ext uri="{FF2B5EF4-FFF2-40B4-BE49-F238E27FC236}">
                <a16:creationId xmlns:a16="http://schemas.microsoft.com/office/drawing/2014/main" id="{072A4599-FCAC-7C54-E034-485006B89A1E}"/>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1666" name="Text Box 50">
            <a:extLst>
              <a:ext uri="{FF2B5EF4-FFF2-40B4-BE49-F238E27FC236}">
                <a16:creationId xmlns:a16="http://schemas.microsoft.com/office/drawing/2014/main" id="{8901BA87-FA61-8C92-3D52-5767F3753DFE}"/>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7" name="Text Box 51">
            <a:extLst>
              <a:ext uri="{FF2B5EF4-FFF2-40B4-BE49-F238E27FC236}">
                <a16:creationId xmlns:a16="http://schemas.microsoft.com/office/drawing/2014/main" id="{490F4A9F-0C99-F854-30C2-626464D9C3BF}"/>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8" name="Text Box 52">
            <a:extLst>
              <a:ext uri="{FF2B5EF4-FFF2-40B4-BE49-F238E27FC236}">
                <a16:creationId xmlns:a16="http://schemas.microsoft.com/office/drawing/2014/main" id="{7981E412-08AA-2896-DAA7-94CB08BE52BC}"/>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9" name="Text Box 53">
            <a:extLst>
              <a:ext uri="{FF2B5EF4-FFF2-40B4-BE49-F238E27FC236}">
                <a16:creationId xmlns:a16="http://schemas.microsoft.com/office/drawing/2014/main" id="{92FB5CB7-F698-613B-C150-08F1665B1569}"/>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0" name="Text Box 54">
            <a:extLst>
              <a:ext uri="{FF2B5EF4-FFF2-40B4-BE49-F238E27FC236}">
                <a16:creationId xmlns:a16="http://schemas.microsoft.com/office/drawing/2014/main" id="{D0620690-FF1E-72B4-6212-DDF737313577}"/>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1" name="Text Box 55">
            <a:extLst>
              <a:ext uri="{FF2B5EF4-FFF2-40B4-BE49-F238E27FC236}">
                <a16:creationId xmlns:a16="http://schemas.microsoft.com/office/drawing/2014/main" id="{D6156CCB-70A2-E835-E4AE-3D8BFAC349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2" name="Text Box 56">
            <a:extLst>
              <a:ext uri="{FF2B5EF4-FFF2-40B4-BE49-F238E27FC236}">
                <a16:creationId xmlns:a16="http://schemas.microsoft.com/office/drawing/2014/main" id="{A638937C-A419-0E5F-FD8A-45F84BB805F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3" name="Text Box 57">
            <a:extLst>
              <a:ext uri="{FF2B5EF4-FFF2-40B4-BE49-F238E27FC236}">
                <a16:creationId xmlns:a16="http://schemas.microsoft.com/office/drawing/2014/main" id="{81E91543-9046-D609-3292-A3103A59A9A3}"/>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B02F1B0-C9A4-5584-29F5-773864936FD7}"/>
              </a:ext>
            </a:extLst>
          </p:cNvPr>
          <p:cNvSpPr>
            <a:spLocks noGrp="1" noChangeArrowheads="1"/>
          </p:cNvSpPr>
          <p:nvPr>
            <p:ph type="title"/>
          </p:nvPr>
        </p:nvSpPr>
        <p:spPr/>
        <p:txBody>
          <a:bodyPr/>
          <a:lstStyle/>
          <a:p>
            <a:r>
              <a:rPr lang="en-US" altLang="en-SE" dirty="0"/>
              <a:t>Bellman-Ford Algorithm Example 1</a:t>
            </a:r>
          </a:p>
        </p:txBody>
      </p:sp>
      <p:grpSp>
        <p:nvGrpSpPr>
          <p:cNvPr id="113667" name="Group 3">
            <a:extLst>
              <a:ext uri="{FF2B5EF4-FFF2-40B4-BE49-F238E27FC236}">
                <a16:creationId xmlns:a16="http://schemas.microsoft.com/office/drawing/2014/main" id="{734D30A3-8B88-DE1D-18C3-E34D306E560B}"/>
              </a:ext>
            </a:extLst>
          </p:cNvPr>
          <p:cNvGrpSpPr>
            <a:grpSpLocks/>
          </p:cNvGrpSpPr>
          <p:nvPr/>
        </p:nvGrpSpPr>
        <p:grpSpPr bwMode="auto">
          <a:xfrm>
            <a:off x="1143000" y="3276600"/>
            <a:ext cx="533400" cy="533400"/>
            <a:chOff x="1824" y="2736"/>
            <a:chExt cx="336" cy="336"/>
          </a:xfrm>
        </p:grpSpPr>
        <p:sp>
          <p:nvSpPr>
            <p:cNvPr id="113668" name="Oval 4">
              <a:extLst>
                <a:ext uri="{FF2B5EF4-FFF2-40B4-BE49-F238E27FC236}">
                  <a16:creationId xmlns:a16="http://schemas.microsoft.com/office/drawing/2014/main" id="{F12E4A50-985E-7BF5-87D5-4FF881160111}"/>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69" name="Text Box 5">
              <a:extLst>
                <a:ext uri="{FF2B5EF4-FFF2-40B4-BE49-F238E27FC236}">
                  <a16:creationId xmlns:a16="http://schemas.microsoft.com/office/drawing/2014/main" id="{E4DC716A-EA1A-D01A-0C7D-D91281EE875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3670" name="Group 6">
            <a:extLst>
              <a:ext uri="{FF2B5EF4-FFF2-40B4-BE49-F238E27FC236}">
                <a16:creationId xmlns:a16="http://schemas.microsoft.com/office/drawing/2014/main" id="{B61E4F7E-F9D1-9230-4CE8-8637F7ED353E}"/>
              </a:ext>
            </a:extLst>
          </p:cNvPr>
          <p:cNvGrpSpPr>
            <a:grpSpLocks/>
          </p:cNvGrpSpPr>
          <p:nvPr/>
        </p:nvGrpSpPr>
        <p:grpSpPr bwMode="auto">
          <a:xfrm>
            <a:off x="2057400" y="1981200"/>
            <a:ext cx="533400" cy="533400"/>
            <a:chOff x="1824" y="2736"/>
            <a:chExt cx="336" cy="336"/>
          </a:xfrm>
        </p:grpSpPr>
        <p:sp>
          <p:nvSpPr>
            <p:cNvPr id="113671" name="Oval 7">
              <a:extLst>
                <a:ext uri="{FF2B5EF4-FFF2-40B4-BE49-F238E27FC236}">
                  <a16:creationId xmlns:a16="http://schemas.microsoft.com/office/drawing/2014/main" id="{E712270C-5C76-5A57-350E-0263527E57C7}"/>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2" name="Text Box 8">
              <a:extLst>
                <a:ext uri="{FF2B5EF4-FFF2-40B4-BE49-F238E27FC236}">
                  <a16:creationId xmlns:a16="http://schemas.microsoft.com/office/drawing/2014/main" id="{DDB0E8E3-F0CD-7957-6412-3D5F8BBABE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3673" name="Group 9">
            <a:extLst>
              <a:ext uri="{FF2B5EF4-FFF2-40B4-BE49-F238E27FC236}">
                <a16:creationId xmlns:a16="http://schemas.microsoft.com/office/drawing/2014/main" id="{108BCF87-DBD5-C04C-05F6-C06C3DF6FD68}"/>
              </a:ext>
            </a:extLst>
          </p:cNvPr>
          <p:cNvGrpSpPr>
            <a:grpSpLocks/>
          </p:cNvGrpSpPr>
          <p:nvPr/>
        </p:nvGrpSpPr>
        <p:grpSpPr bwMode="auto">
          <a:xfrm>
            <a:off x="1143000" y="4495800"/>
            <a:ext cx="533400" cy="533400"/>
            <a:chOff x="1824" y="2736"/>
            <a:chExt cx="336" cy="336"/>
          </a:xfrm>
        </p:grpSpPr>
        <p:sp>
          <p:nvSpPr>
            <p:cNvPr id="113674" name="Oval 10">
              <a:extLst>
                <a:ext uri="{FF2B5EF4-FFF2-40B4-BE49-F238E27FC236}">
                  <a16:creationId xmlns:a16="http://schemas.microsoft.com/office/drawing/2014/main" id="{88369BCE-9642-FE15-AB8E-396A266A4500}"/>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5" name="Text Box 11">
              <a:extLst>
                <a:ext uri="{FF2B5EF4-FFF2-40B4-BE49-F238E27FC236}">
                  <a16:creationId xmlns:a16="http://schemas.microsoft.com/office/drawing/2014/main" id="{4787F8F1-1A83-D3C7-D232-EFFB53658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3676" name="Group 12">
            <a:extLst>
              <a:ext uri="{FF2B5EF4-FFF2-40B4-BE49-F238E27FC236}">
                <a16:creationId xmlns:a16="http://schemas.microsoft.com/office/drawing/2014/main" id="{5A81B19F-D998-9B96-539C-B6335F2E9679}"/>
              </a:ext>
            </a:extLst>
          </p:cNvPr>
          <p:cNvGrpSpPr>
            <a:grpSpLocks/>
          </p:cNvGrpSpPr>
          <p:nvPr/>
        </p:nvGrpSpPr>
        <p:grpSpPr bwMode="auto">
          <a:xfrm>
            <a:off x="2209800" y="5334000"/>
            <a:ext cx="533400" cy="533400"/>
            <a:chOff x="1824" y="2736"/>
            <a:chExt cx="336" cy="336"/>
          </a:xfrm>
        </p:grpSpPr>
        <p:sp>
          <p:nvSpPr>
            <p:cNvPr id="113677" name="Oval 13">
              <a:extLst>
                <a:ext uri="{FF2B5EF4-FFF2-40B4-BE49-F238E27FC236}">
                  <a16:creationId xmlns:a16="http://schemas.microsoft.com/office/drawing/2014/main" id="{6D4B9D61-4B91-57FE-3E6A-9224FEE60D3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8" name="Text Box 14">
              <a:extLst>
                <a:ext uri="{FF2B5EF4-FFF2-40B4-BE49-F238E27FC236}">
                  <a16:creationId xmlns:a16="http://schemas.microsoft.com/office/drawing/2014/main" id="{925BD45B-7643-E951-3F24-4A0EAD188B8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3679" name="Group 15">
            <a:extLst>
              <a:ext uri="{FF2B5EF4-FFF2-40B4-BE49-F238E27FC236}">
                <a16:creationId xmlns:a16="http://schemas.microsoft.com/office/drawing/2014/main" id="{5946625C-4E8B-3C9A-7993-5B262812A034}"/>
              </a:ext>
            </a:extLst>
          </p:cNvPr>
          <p:cNvGrpSpPr>
            <a:grpSpLocks/>
          </p:cNvGrpSpPr>
          <p:nvPr/>
        </p:nvGrpSpPr>
        <p:grpSpPr bwMode="auto">
          <a:xfrm>
            <a:off x="3505200" y="1981200"/>
            <a:ext cx="533400" cy="533400"/>
            <a:chOff x="1824" y="2736"/>
            <a:chExt cx="336" cy="336"/>
          </a:xfrm>
        </p:grpSpPr>
        <p:sp>
          <p:nvSpPr>
            <p:cNvPr id="113680" name="Oval 16">
              <a:extLst>
                <a:ext uri="{FF2B5EF4-FFF2-40B4-BE49-F238E27FC236}">
                  <a16:creationId xmlns:a16="http://schemas.microsoft.com/office/drawing/2014/main" id="{640BB4B0-4739-6A40-8E81-C5263DC181C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1" name="Text Box 17">
              <a:extLst>
                <a:ext uri="{FF2B5EF4-FFF2-40B4-BE49-F238E27FC236}">
                  <a16:creationId xmlns:a16="http://schemas.microsoft.com/office/drawing/2014/main" id="{D21A1EF3-5330-8DAD-7CA4-D97B99F99F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3682" name="Group 18">
            <a:extLst>
              <a:ext uri="{FF2B5EF4-FFF2-40B4-BE49-F238E27FC236}">
                <a16:creationId xmlns:a16="http://schemas.microsoft.com/office/drawing/2014/main" id="{4F11512D-219F-AA48-8BEB-E3F59CC2AB7E}"/>
              </a:ext>
            </a:extLst>
          </p:cNvPr>
          <p:cNvGrpSpPr>
            <a:grpSpLocks/>
          </p:cNvGrpSpPr>
          <p:nvPr/>
        </p:nvGrpSpPr>
        <p:grpSpPr bwMode="auto">
          <a:xfrm>
            <a:off x="3733800" y="5334000"/>
            <a:ext cx="533400" cy="533400"/>
            <a:chOff x="1824" y="2736"/>
            <a:chExt cx="336" cy="336"/>
          </a:xfrm>
        </p:grpSpPr>
        <p:sp>
          <p:nvSpPr>
            <p:cNvPr id="113683" name="Oval 19">
              <a:extLst>
                <a:ext uri="{FF2B5EF4-FFF2-40B4-BE49-F238E27FC236}">
                  <a16:creationId xmlns:a16="http://schemas.microsoft.com/office/drawing/2014/main" id="{A9B586C5-CE7D-E8FE-1D8B-790FC20CE95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4" name="Text Box 20">
              <a:extLst>
                <a:ext uri="{FF2B5EF4-FFF2-40B4-BE49-F238E27FC236}">
                  <a16:creationId xmlns:a16="http://schemas.microsoft.com/office/drawing/2014/main" id="{F5EDABCB-C4F8-FEF7-E263-2EE4A4C8370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3685" name="Group 21">
            <a:extLst>
              <a:ext uri="{FF2B5EF4-FFF2-40B4-BE49-F238E27FC236}">
                <a16:creationId xmlns:a16="http://schemas.microsoft.com/office/drawing/2014/main" id="{B23719F5-17A4-EF5C-FEC2-0ECF5F1D2DE3}"/>
              </a:ext>
            </a:extLst>
          </p:cNvPr>
          <p:cNvGrpSpPr>
            <a:grpSpLocks/>
          </p:cNvGrpSpPr>
          <p:nvPr/>
        </p:nvGrpSpPr>
        <p:grpSpPr bwMode="auto">
          <a:xfrm>
            <a:off x="4648200" y="3200400"/>
            <a:ext cx="533400" cy="533400"/>
            <a:chOff x="1824" y="2736"/>
            <a:chExt cx="336" cy="336"/>
          </a:xfrm>
        </p:grpSpPr>
        <p:sp>
          <p:nvSpPr>
            <p:cNvPr id="113686" name="Oval 22">
              <a:extLst>
                <a:ext uri="{FF2B5EF4-FFF2-40B4-BE49-F238E27FC236}">
                  <a16:creationId xmlns:a16="http://schemas.microsoft.com/office/drawing/2014/main" id="{228E5CC6-A3F5-055D-1B0F-A32C42181C1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7" name="Text Box 23">
              <a:extLst>
                <a:ext uri="{FF2B5EF4-FFF2-40B4-BE49-F238E27FC236}">
                  <a16:creationId xmlns:a16="http://schemas.microsoft.com/office/drawing/2014/main" id="{D4F05D0D-5CBA-E259-968B-0BE0D6816A4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3688" name="Group 24">
            <a:extLst>
              <a:ext uri="{FF2B5EF4-FFF2-40B4-BE49-F238E27FC236}">
                <a16:creationId xmlns:a16="http://schemas.microsoft.com/office/drawing/2014/main" id="{848B3E23-E596-6057-8B76-C4BE97E7F31F}"/>
              </a:ext>
            </a:extLst>
          </p:cNvPr>
          <p:cNvGrpSpPr>
            <a:grpSpLocks/>
          </p:cNvGrpSpPr>
          <p:nvPr/>
        </p:nvGrpSpPr>
        <p:grpSpPr bwMode="auto">
          <a:xfrm>
            <a:off x="4724400" y="4419600"/>
            <a:ext cx="533400" cy="533400"/>
            <a:chOff x="1824" y="2736"/>
            <a:chExt cx="336" cy="336"/>
          </a:xfrm>
        </p:grpSpPr>
        <p:sp>
          <p:nvSpPr>
            <p:cNvPr id="113689" name="Oval 25">
              <a:extLst>
                <a:ext uri="{FF2B5EF4-FFF2-40B4-BE49-F238E27FC236}">
                  <a16:creationId xmlns:a16="http://schemas.microsoft.com/office/drawing/2014/main" id="{F036067D-1C22-D83F-20E6-0DE48F9E96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90" name="Text Box 26">
              <a:extLst>
                <a:ext uri="{FF2B5EF4-FFF2-40B4-BE49-F238E27FC236}">
                  <a16:creationId xmlns:a16="http://schemas.microsoft.com/office/drawing/2014/main" id="{A2D0FD0C-2119-32F7-7223-301603D2ADB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3691" name="Line 27">
            <a:extLst>
              <a:ext uri="{FF2B5EF4-FFF2-40B4-BE49-F238E27FC236}">
                <a16:creationId xmlns:a16="http://schemas.microsoft.com/office/drawing/2014/main" id="{5708900C-495D-FA16-1418-C0DD0D04835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2" name="Line 28">
            <a:extLst>
              <a:ext uri="{FF2B5EF4-FFF2-40B4-BE49-F238E27FC236}">
                <a16:creationId xmlns:a16="http://schemas.microsoft.com/office/drawing/2014/main" id="{3293022E-9D26-E221-931F-37A7FABF5A65}"/>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3" name="Line 29">
            <a:extLst>
              <a:ext uri="{FF2B5EF4-FFF2-40B4-BE49-F238E27FC236}">
                <a16:creationId xmlns:a16="http://schemas.microsoft.com/office/drawing/2014/main" id="{4E03098C-EBA2-E085-177D-7ACDD197CA2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4" name="Line 30">
            <a:extLst>
              <a:ext uri="{FF2B5EF4-FFF2-40B4-BE49-F238E27FC236}">
                <a16:creationId xmlns:a16="http://schemas.microsoft.com/office/drawing/2014/main" id="{0EAC6DFC-5616-41D4-CF82-BED2576E29B9}"/>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5" name="Line 31">
            <a:extLst>
              <a:ext uri="{FF2B5EF4-FFF2-40B4-BE49-F238E27FC236}">
                <a16:creationId xmlns:a16="http://schemas.microsoft.com/office/drawing/2014/main" id="{3C4BC98A-766C-C341-D7C2-18C729BC875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6" name="Line 32">
            <a:extLst>
              <a:ext uri="{FF2B5EF4-FFF2-40B4-BE49-F238E27FC236}">
                <a16:creationId xmlns:a16="http://schemas.microsoft.com/office/drawing/2014/main" id="{03DAF6A3-A50B-D5CA-ECF7-A9D1026C6D6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7" name="Line 33">
            <a:extLst>
              <a:ext uri="{FF2B5EF4-FFF2-40B4-BE49-F238E27FC236}">
                <a16:creationId xmlns:a16="http://schemas.microsoft.com/office/drawing/2014/main" id="{5814CEB2-797D-2F9B-086D-0D2A2D1DEC0A}"/>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8" name="Line 34">
            <a:extLst>
              <a:ext uri="{FF2B5EF4-FFF2-40B4-BE49-F238E27FC236}">
                <a16:creationId xmlns:a16="http://schemas.microsoft.com/office/drawing/2014/main" id="{610F0C1A-608C-C6DF-8212-42E84174C702}"/>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9" name="Line 35">
            <a:extLst>
              <a:ext uri="{FF2B5EF4-FFF2-40B4-BE49-F238E27FC236}">
                <a16:creationId xmlns:a16="http://schemas.microsoft.com/office/drawing/2014/main" id="{42C148F3-6B74-CF80-CB3F-40411CFEC915}"/>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0" name="Line 36">
            <a:extLst>
              <a:ext uri="{FF2B5EF4-FFF2-40B4-BE49-F238E27FC236}">
                <a16:creationId xmlns:a16="http://schemas.microsoft.com/office/drawing/2014/main" id="{4DEA71B0-49E4-D33F-D1EC-1B2BE2EE58F5}"/>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1" name="Line 37">
            <a:extLst>
              <a:ext uri="{FF2B5EF4-FFF2-40B4-BE49-F238E27FC236}">
                <a16:creationId xmlns:a16="http://schemas.microsoft.com/office/drawing/2014/main" id="{A14D286D-BEAD-07D8-B3F7-83F9E3754F3E}"/>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2" name="Text Box 38">
            <a:extLst>
              <a:ext uri="{FF2B5EF4-FFF2-40B4-BE49-F238E27FC236}">
                <a16:creationId xmlns:a16="http://schemas.microsoft.com/office/drawing/2014/main" id="{EA11CF25-6360-9740-FD81-99EF50D667BF}"/>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3703" name="Text Box 39">
            <a:extLst>
              <a:ext uri="{FF2B5EF4-FFF2-40B4-BE49-F238E27FC236}">
                <a16:creationId xmlns:a16="http://schemas.microsoft.com/office/drawing/2014/main" id="{A32B3D9B-937C-B05F-7029-0B68033B3749}"/>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3704" name="Text Box 40">
            <a:extLst>
              <a:ext uri="{FF2B5EF4-FFF2-40B4-BE49-F238E27FC236}">
                <a16:creationId xmlns:a16="http://schemas.microsoft.com/office/drawing/2014/main" id="{907F4571-EDF0-040F-C9C5-10C079C3FB2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5" name="Text Box 41">
            <a:extLst>
              <a:ext uri="{FF2B5EF4-FFF2-40B4-BE49-F238E27FC236}">
                <a16:creationId xmlns:a16="http://schemas.microsoft.com/office/drawing/2014/main" id="{7249E6D3-14DD-B681-9F8E-D5B53DDA8C8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6" name="Text Box 42">
            <a:extLst>
              <a:ext uri="{FF2B5EF4-FFF2-40B4-BE49-F238E27FC236}">
                <a16:creationId xmlns:a16="http://schemas.microsoft.com/office/drawing/2014/main" id="{F7C22C36-0365-22A6-F91A-24BBA92E278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7" name="Text Box 43">
            <a:extLst>
              <a:ext uri="{FF2B5EF4-FFF2-40B4-BE49-F238E27FC236}">
                <a16:creationId xmlns:a16="http://schemas.microsoft.com/office/drawing/2014/main" id="{BF74C68D-DE84-8CC1-9BFE-9B78746A1844}"/>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3708" name="Text Box 44">
            <a:extLst>
              <a:ext uri="{FF2B5EF4-FFF2-40B4-BE49-F238E27FC236}">
                <a16:creationId xmlns:a16="http://schemas.microsoft.com/office/drawing/2014/main" id="{8F9029E0-C2E1-D58A-C183-9D43F9639E3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9" name="Text Box 45">
            <a:extLst>
              <a:ext uri="{FF2B5EF4-FFF2-40B4-BE49-F238E27FC236}">
                <a16:creationId xmlns:a16="http://schemas.microsoft.com/office/drawing/2014/main" id="{0E920662-479F-E6E1-CF5E-3E74934E8230}"/>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10" name="Text Box 46">
            <a:extLst>
              <a:ext uri="{FF2B5EF4-FFF2-40B4-BE49-F238E27FC236}">
                <a16:creationId xmlns:a16="http://schemas.microsoft.com/office/drawing/2014/main" id="{9BEF21B7-EF68-542E-B3EA-ABC01185F65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1" name="Text Box 47">
            <a:extLst>
              <a:ext uri="{FF2B5EF4-FFF2-40B4-BE49-F238E27FC236}">
                <a16:creationId xmlns:a16="http://schemas.microsoft.com/office/drawing/2014/main" id="{9A87DB76-D25B-582E-1162-8569C26265A9}"/>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2" name="Text Box 48">
            <a:extLst>
              <a:ext uri="{FF2B5EF4-FFF2-40B4-BE49-F238E27FC236}">
                <a16:creationId xmlns:a16="http://schemas.microsoft.com/office/drawing/2014/main" id="{F5C2BAD9-FB95-841E-F0E8-F4EDA1A48FD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3713" name="Text Box 49">
            <a:extLst>
              <a:ext uri="{FF2B5EF4-FFF2-40B4-BE49-F238E27FC236}">
                <a16:creationId xmlns:a16="http://schemas.microsoft.com/office/drawing/2014/main" id="{890502FD-2705-2C8A-61F2-CFD3D3CB25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3714" name="Text Box 50">
            <a:extLst>
              <a:ext uri="{FF2B5EF4-FFF2-40B4-BE49-F238E27FC236}">
                <a16:creationId xmlns:a16="http://schemas.microsoft.com/office/drawing/2014/main" id="{3BB1424E-494E-AEBC-B683-3E6BBEF51E6D}"/>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3715" name="Text Box 51">
            <a:extLst>
              <a:ext uri="{FF2B5EF4-FFF2-40B4-BE49-F238E27FC236}">
                <a16:creationId xmlns:a16="http://schemas.microsoft.com/office/drawing/2014/main" id="{176AF5C2-02DF-DA7F-BF33-CC908FB70D92}"/>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6" name="Text Box 52">
            <a:extLst>
              <a:ext uri="{FF2B5EF4-FFF2-40B4-BE49-F238E27FC236}">
                <a16:creationId xmlns:a16="http://schemas.microsoft.com/office/drawing/2014/main" id="{977252F2-D1BA-F3BC-F295-93110C77BF4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7" name="Text Box 53">
            <a:extLst>
              <a:ext uri="{FF2B5EF4-FFF2-40B4-BE49-F238E27FC236}">
                <a16:creationId xmlns:a16="http://schemas.microsoft.com/office/drawing/2014/main" id="{F828D945-61E5-421B-B6E9-B1FD5B670641}"/>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8" name="Text Box 54">
            <a:extLst>
              <a:ext uri="{FF2B5EF4-FFF2-40B4-BE49-F238E27FC236}">
                <a16:creationId xmlns:a16="http://schemas.microsoft.com/office/drawing/2014/main" id="{BC6140FD-ED6D-B9DF-EC7B-EB3FDD5E1544}"/>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9" name="Text Box 55">
            <a:extLst>
              <a:ext uri="{FF2B5EF4-FFF2-40B4-BE49-F238E27FC236}">
                <a16:creationId xmlns:a16="http://schemas.microsoft.com/office/drawing/2014/main" id="{F8481433-7F3F-4EDA-FF0E-20D34BFA0E0E}"/>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20" name="Text Box 56">
            <a:extLst>
              <a:ext uri="{FF2B5EF4-FFF2-40B4-BE49-F238E27FC236}">
                <a16:creationId xmlns:a16="http://schemas.microsoft.com/office/drawing/2014/main" id="{964B5BBD-9EB8-1A7F-B604-35E76FEDD99A}"/>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3721" name="Text Box 57">
            <a:extLst>
              <a:ext uri="{FF2B5EF4-FFF2-40B4-BE49-F238E27FC236}">
                <a16:creationId xmlns:a16="http://schemas.microsoft.com/office/drawing/2014/main" id="{DFE1A1C5-E6BD-9025-955E-4F48602E1CB1}"/>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1</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BD84D71-D0C9-7C0C-C4CB-3FA199C335BB}"/>
              </a:ext>
            </a:extLst>
          </p:cNvPr>
          <p:cNvSpPr>
            <a:spLocks noGrp="1" noChangeArrowheads="1"/>
          </p:cNvSpPr>
          <p:nvPr>
            <p:ph type="title"/>
          </p:nvPr>
        </p:nvSpPr>
        <p:spPr/>
        <p:txBody>
          <a:bodyPr/>
          <a:lstStyle/>
          <a:p>
            <a:r>
              <a:rPr lang="en-US" altLang="en-SE" dirty="0"/>
              <a:t>Bellman-Ford Algorithm Example 1</a:t>
            </a:r>
          </a:p>
        </p:txBody>
      </p:sp>
      <p:grpSp>
        <p:nvGrpSpPr>
          <p:cNvPr id="114691" name="Group 3">
            <a:extLst>
              <a:ext uri="{FF2B5EF4-FFF2-40B4-BE49-F238E27FC236}">
                <a16:creationId xmlns:a16="http://schemas.microsoft.com/office/drawing/2014/main" id="{8F90D2AC-558A-A735-C3EF-38C7FC33F303}"/>
              </a:ext>
            </a:extLst>
          </p:cNvPr>
          <p:cNvGrpSpPr>
            <a:grpSpLocks/>
          </p:cNvGrpSpPr>
          <p:nvPr/>
        </p:nvGrpSpPr>
        <p:grpSpPr bwMode="auto">
          <a:xfrm>
            <a:off x="1143000" y="3276600"/>
            <a:ext cx="533400" cy="533400"/>
            <a:chOff x="1824" y="2736"/>
            <a:chExt cx="336" cy="336"/>
          </a:xfrm>
        </p:grpSpPr>
        <p:sp>
          <p:nvSpPr>
            <p:cNvPr id="114692" name="Oval 4">
              <a:extLst>
                <a:ext uri="{FF2B5EF4-FFF2-40B4-BE49-F238E27FC236}">
                  <a16:creationId xmlns:a16="http://schemas.microsoft.com/office/drawing/2014/main" id="{DB275C4B-81B5-3197-E1FA-ACFEC8233F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3" name="Text Box 5">
              <a:extLst>
                <a:ext uri="{FF2B5EF4-FFF2-40B4-BE49-F238E27FC236}">
                  <a16:creationId xmlns:a16="http://schemas.microsoft.com/office/drawing/2014/main" id="{98B5E8FA-E7CE-4CB4-5052-E32A39FFAD3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4694" name="Group 6">
            <a:extLst>
              <a:ext uri="{FF2B5EF4-FFF2-40B4-BE49-F238E27FC236}">
                <a16:creationId xmlns:a16="http://schemas.microsoft.com/office/drawing/2014/main" id="{AEE2DC29-944D-8D5A-B217-57CE6317344B}"/>
              </a:ext>
            </a:extLst>
          </p:cNvPr>
          <p:cNvGrpSpPr>
            <a:grpSpLocks/>
          </p:cNvGrpSpPr>
          <p:nvPr/>
        </p:nvGrpSpPr>
        <p:grpSpPr bwMode="auto">
          <a:xfrm>
            <a:off x="2057400" y="1981200"/>
            <a:ext cx="533400" cy="533400"/>
            <a:chOff x="1824" y="2736"/>
            <a:chExt cx="336" cy="336"/>
          </a:xfrm>
        </p:grpSpPr>
        <p:sp>
          <p:nvSpPr>
            <p:cNvPr id="114695" name="Oval 7">
              <a:extLst>
                <a:ext uri="{FF2B5EF4-FFF2-40B4-BE49-F238E27FC236}">
                  <a16:creationId xmlns:a16="http://schemas.microsoft.com/office/drawing/2014/main" id="{16ED0394-15EE-F039-FE29-72796B0B989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6" name="Text Box 8">
              <a:extLst>
                <a:ext uri="{FF2B5EF4-FFF2-40B4-BE49-F238E27FC236}">
                  <a16:creationId xmlns:a16="http://schemas.microsoft.com/office/drawing/2014/main" id="{BA11D671-301B-46A8-999A-993BB0434D1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4697" name="Group 9">
            <a:extLst>
              <a:ext uri="{FF2B5EF4-FFF2-40B4-BE49-F238E27FC236}">
                <a16:creationId xmlns:a16="http://schemas.microsoft.com/office/drawing/2014/main" id="{9A197BA4-A6EE-508B-0B73-E7A4103C4439}"/>
              </a:ext>
            </a:extLst>
          </p:cNvPr>
          <p:cNvGrpSpPr>
            <a:grpSpLocks/>
          </p:cNvGrpSpPr>
          <p:nvPr/>
        </p:nvGrpSpPr>
        <p:grpSpPr bwMode="auto">
          <a:xfrm>
            <a:off x="1143000" y="4495800"/>
            <a:ext cx="533400" cy="533400"/>
            <a:chOff x="1824" y="2736"/>
            <a:chExt cx="336" cy="336"/>
          </a:xfrm>
        </p:grpSpPr>
        <p:sp>
          <p:nvSpPr>
            <p:cNvPr id="114698" name="Oval 10">
              <a:extLst>
                <a:ext uri="{FF2B5EF4-FFF2-40B4-BE49-F238E27FC236}">
                  <a16:creationId xmlns:a16="http://schemas.microsoft.com/office/drawing/2014/main" id="{AD7AE4B3-0334-9A00-1CFD-12D325E510F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9" name="Text Box 11">
              <a:extLst>
                <a:ext uri="{FF2B5EF4-FFF2-40B4-BE49-F238E27FC236}">
                  <a16:creationId xmlns:a16="http://schemas.microsoft.com/office/drawing/2014/main" id="{D5998C88-1AC2-70A0-8610-500E126A823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4700" name="Group 12">
            <a:extLst>
              <a:ext uri="{FF2B5EF4-FFF2-40B4-BE49-F238E27FC236}">
                <a16:creationId xmlns:a16="http://schemas.microsoft.com/office/drawing/2014/main" id="{35F7D853-DDF8-1B34-B3E3-6CD17C1974C7}"/>
              </a:ext>
            </a:extLst>
          </p:cNvPr>
          <p:cNvGrpSpPr>
            <a:grpSpLocks/>
          </p:cNvGrpSpPr>
          <p:nvPr/>
        </p:nvGrpSpPr>
        <p:grpSpPr bwMode="auto">
          <a:xfrm>
            <a:off x="2209800" y="5334000"/>
            <a:ext cx="533400" cy="533400"/>
            <a:chOff x="1824" y="2736"/>
            <a:chExt cx="336" cy="336"/>
          </a:xfrm>
        </p:grpSpPr>
        <p:sp>
          <p:nvSpPr>
            <p:cNvPr id="114701" name="Oval 13">
              <a:extLst>
                <a:ext uri="{FF2B5EF4-FFF2-40B4-BE49-F238E27FC236}">
                  <a16:creationId xmlns:a16="http://schemas.microsoft.com/office/drawing/2014/main" id="{39114055-C18D-6E40-03E9-FC3C23F3B8F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2" name="Text Box 14">
              <a:extLst>
                <a:ext uri="{FF2B5EF4-FFF2-40B4-BE49-F238E27FC236}">
                  <a16:creationId xmlns:a16="http://schemas.microsoft.com/office/drawing/2014/main" id="{5D2F4EBA-EB36-C83B-7F9C-FD6D3E25D18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4703" name="Group 15">
            <a:extLst>
              <a:ext uri="{FF2B5EF4-FFF2-40B4-BE49-F238E27FC236}">
                <a16:creationId xmlns:a16="http://schemas.microsoft.com/office/drawing/2014/main" id="{B5D19F32-8239-E4BE-3D86-C9D3E5C178EE}"/>
              </a:ext>
            </a:extLst>
          </p:cNvPr>
          <p:cNvGrpSpPr>
            <a:grpSpLocks/>
          </p:cNvGrpSpPr>
          <p:nvPr/>
        </p:nvGrpSpPr>
        <p:grpSpPr bwMode="auto">
          <a:xfrm>
            <a:off x="3505200" y="1981200"/>
            <a:ext cx="533400" cy="533400"/>
            <a:chOff x="1824" y="2736"/>
            <a:chExt cx="336" cy="336"/>
          </a:xfrm>
        </p:grpSpPr>
        <p:sp>
          <p:nvSpPr>
            <p:cNvPr id="114704" name="Oval 16">
              <a:extLst>
                <a:ext uri="{FF2B5EF4-FFF2-40B4-BE49-F238E27FC236}">
                  <a16:creationId xmlns:a16="http://schemas.microsoft.com/office/drawing/2014/main" id="{F0A60938-CB6D-C758-7062-E079AFE4E3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5" name="Text Box 17">
              <a:extLst>
                <a:ext uri="{FF2B5EF4-FFF2-40B4-BE49-F238E27FC236}">
                  <a16:creationId xmlns:a16="http://schemas.microsoft.com/office/drawing/2014/main" id="{54A6AFA7-B6EB-8078-B803-2BAC0887A48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4706" name="Group 18">
            <a:extLst>
              <a:ext uri="{FF2B5EF4-FFF2-40B4-BE49-F238E27FC236}">
                <a16:creationId xmlns:a16="http://schemas.microsoft.com/office/drawing/2014/main" id="{3952FBD6-42BD-6B97-77BD-32DF6D3368A3}"/>
              </a:ext>
            </a:extLst>
          </p:cNvPr>
          <p:cNvGrpSpPr>
            <a:grpSpLocks/>
          </p:cNvGrpSpPr>
          <p:nvPr/>
        </p:nvGrpSpPr>
        <p:grpSpPr bwMode="auto">
          <a:xfrm>
            <a:off x="3733800" y="5334000"/>
            <a:ext cx="533400" cy="533400"/>
            <a:chOff x="1824" y="2736"/>
            <a:chExt cx="336" cy="336"/>
          </a:xfrm>
        </p:grpSpPr>
        <p:sp>
          <p:nvSpPr>
            <p:cNvPr id="114707" name="Oval 19">
              <a:extLst>
                <a:ext uri="{FF2B5EF4-FFF2-40B4-BE49-F238E27FC236}">
                  <a16:creationId xmlns:a16="http://schemas.microsoft.com/office/drawing/2014/main" id="{45971849-BE64-C3C7-3379-DF7A7CEA9C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8" name="Text Box 20">
              <a:extLst>
                <a:ext uri="{FF2B5EF4-FFF2-40B4-BE49-F238E27FC236}">
                  <a16:creationId xmlns:a16="http://schemas.microsoft.com/office/drawing/2014/main" id="{19B7CF73-DFBD-C689-2FA9-B4BAE3D89B9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4709" name="Group 21">
            <a:extLst>
              <a:ext uri="{FF2B5EF4-FFF2-40B4-BE49-F238E27FC236}">
                <a16:creationId xmlns:a16="http://schemas.microsoft.com/office/drawing/2014/main" id="{D0CE471E-CDD5-40EF-B2C9-58129CB9A553}"/>
              </a:ext>
            </a:extLst>
          </p:cNvPr>
          <p:cNvGrpSpPr>
            <a:grpSpLocks/>
          </p:cNvGrpSpPr>
          <p:nvPr/>
        </p:nvGrpSpPr>
        <p:grpSpPr bwMode="auto">
          <a:xfrm>
            <a:off x="4648200" y="3200400"/>
            <a:ext cx="533400" cy="533400"/>
            <a:chOff x="1824" y="2736"/>
            <a:chExt cx="336" cy="336"/>
          </a:xfrm>
        </p:grpSpPr>
        <p:sp>
          <p:nvSpPr>
            <p:cNvPr id="114710" name="Oval 22">
              <a:extLst>
                <a:ext uri="{FF2B5EF4-FFF2-40B4-BE49-F238E27FC236}">
                  <a16:creationId xmlns:a16="http://schemas.microsoft.com/office/drawing/2014/main" id="{67304540-082E-5641-0737-45BFE0BE8A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1" name="Text Box 23">
              <a:extLst>
                <a:ext uri="{FF2B5EF4-FFF2-40B4-BE49-F238E27FC236}">
                  <a16:creationId xmlns:a16="http://schemas.microsoft.com/office/drawing/2014/main" id="{76B8DB06-5418-F2EF-00F6-929BC9D03A6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4712" name="Group 24">
            <a:extLst>
              <a:ext uri="{FF2B5EF4-FFF2-40B4-BE49-F238E27FC236}">
                <a16:creationId xmlns:a16="http://schemas.microsoft.com/office/drawing/2014/main" id="{03DDF86B-F935-DE44-2FAD-BEC5BDB2F570}"/>
              </a:ext>
            </a:extLst>
          </p:cNvPr>
          <p:cNvGrpSpPr>
            <a:grpSpLocks/>
          </p:cNvGrpSpPr>
          <p:nvPr/>
        </p:nvGrpSpPr>
        <p:grpSpPr bwMode="auto">
          <a:xfrm>
            <a:off x="4724400" y="4419600"/>
            <a:ext cx="533400" cy="533400"/>
            <a:chOff x="1824" y="2736"/>
            <a:chExt cx="336" cy="336"/>
          </a:xfrm>
        </p:grpSpPr>
        <p:sp>
          <p:nvSpPr>
            <p:cNvPr id="114713" name="Oval 25">
              <a:extLst>
                <a:ext uri="{FF2B5EF4-FFF2-40B4-BE49-F238E27FC236}">
                  <a16:creationId xmlns:a16="http://schemas.microsoft.com/office/drawing/2014/main" id="{0AC3935C-0925-A06D-87B8-C504E846904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4" name="Text Box 26">
              <a:extLst>
                <a:ext uri="{FF2B5EF4-FFF2-40B4-BE49-F238E27FC236}">
                  <a16:creationId xmlns:a16="http://schemas.microsoft.com/office/drawing/2014/main" id="{34BF729C-6DC2-B0EA-7785-73CDD0E530D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4715" name="Line 27">
            <a:extLst>
              <a:ext uri="{FF2B5EF4-FFF2-40B4-BE49-F238E27FC236}">
                <a16:creationId xmlns:a16="http://schemas.microsoft.com/office/drawing/2014/main" id="{1BDB8278-214E-07B2-777B-8580D22852B7}"/>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6" name="Line 28">
            <a:extLst>
              <a:ext uri="{FF2B5EF4-FFF2-40B4-BE49-F238E27FC236}">
                <a16:creationId xmlns:a16="http://schemas.microsoft.com/office/drawing/2014/main" id="{B15EBEF4-E154-A2F0-F2BD-397B952E4A0E}"/>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7" name="Line 29">
            <a:extLst>
              <a:ext uri="{FF2B5EF4-FFF2-40B4-BE49-F238E27FC236}">
                <a16:creationId xmlns:a16="http://schemas.microsoft.com/office/drawing/2014/main" id="{301ECC0F-8C70-72EC-9E32-ECB652EBD518}"/>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8" name="Line 30">
            <a:extLst>
              <a:ext uri="{FF2B5EF4-FFF2-40B4-BE49-F238E27FC236}">
                <a16:creationId xmlns:a16="http://schemas.microsoft.com/office/drawing/2014/main" id="{BECC74A6-1D91-0DD0-5B24-EC3EE430EC1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9" name="Line 31">
            <a:extLst>
              <a:ext uri="{FF2B5EF4-FFF2-40B4-BE49-F238E27FC236}">
                <a16:creationId xmlns:a16="http://schemas.microsoft.com/office/drawing/2014/main" id="{913FBAB0-512B-01CF-71F0-389951372DD6}"/>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0" name="Line 32">
            <a:extLst>
              <a:ext uri="{FF2B5EF4-FFF2-40B4-BE49-F238E27FC236}">
                <a16:creationId xmlns:a16="http://schemas.microsoft.com/office/drawing/2014/main" id="{84A79AE3-CFD4-0EE2-92B8-C12FB9575C93}"/>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1" name="Line 33">
            <a:extLst>
              <a:ext uri="{FF2B5EF4-FFF2-40B4-BE49-F238E27FC236}">
                <a16:creationId xmlns:a16="http://schemas.microsoft.com/office/drawing/2014/main" id="{AC599F01-DD4C-2842-7AB9-C82EE8F6C31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2" name="Line 34">
            <a:extLst>
              <a:ext uri="{FF2B5EF4-FFF2-40B4-BE49-F238E27FC236}">
                <a16:creationId xmlns:a16="http://schemas.microsoft.com/office/drawing/2014/main" id="{D7E68EFE-B0B2-8E8C-B9B2-C7BD811546A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3" name="Line 35">
            <a:extLst>
              <a:ext uri="{FF2B5EF4-FFF2-40B4-BE49-F238E27FC236}">
                <a16:creationId xmlns:a16="http://schemas.microsoft.com/office/drawing/2014/main" id="{9C57A329-A5E6-C2C5-DCF9-A87300952EAA}"/>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4" name="Line 36">
            <a:extLst>
              <a:ext uri="{FF2B5EF4-FFF2-40B4-BE49-F238E27FC236}">
                <a16:creationId xmlns:a16="http://schemas.microsoft.com/office/drawing/2014/main" id="{E318634F-4D7D-3810-F6FD-CCEA8ED9017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5" name="Line 37">
            <a:extLst>
              <a:ext uri="{FF2B5EF4-FFF2-40B4-BE49-F238E27FC236}">
                <a16:creationId xmlns:a16="http://schemas.microsoft.com/office/drawing/2014/main" id="{7713C3B8-E76C-0ADD-3D70-658A80773908}"/>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6" name="Text Box 38">
            <a:extLst>
              <a:ext uri="{FF2B5EF4-FFF2-40B4-BE49-F238E27FC236}">
                <a16:creationId xmlns:a16="http://schemas.microsoft.com/office/drawing/2014/main" id="{CAEB0FC3-2270-643A-7BAC-AA2E9D1F18FB}"/>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4727" name="Text Box 39">
            <a:extLst>
              <a:ext uri="{FF2B5EF4-FFF2-40B4-BE49-F238E27FC236}">
                <a16:creationId xmlns:a16="http://schemas.microsoft.com/office/drawing/2014/main" id="{A6EE14AC-E83D-D6F4-1DF6-42E83B761E24}"/>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4728" name="Text Box 40">
            <a:extLst>
              <a:ext uri="{FF2B5EF4-FFF2-40B4-BE49-F238E27FC236}">
                <a16:creationId xmlns:a16="http://schemas.microsoft.com/office/drawing/2014/main" id="{FBC7794E-1D75-9421-57B6-486D6BB1BB9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29" name="Text Box 41">
            <a:extLst>
              <a:ext uri="{FF2B5EF4-FFF2-40B4-BE49-F238E27FC236}">
                <a16:creationId xmlns:a16="http://schemas.microsoft.com/office/drawing/2014/main" id="{304D4704-341D-4F5F-3C4F-3E21AD7CE25F}"/>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0" name="Text Box 42">
            <a:extLst>
              <a:ext uri="{FF2B5EF4-FFF2-40B4-BE49-F238E27FC236}">
                <a16:creationId xmlns:a16="http://schemas.microsoft.com/office/drawing/2014/main" id="{6D2BDAA8-E037-8E84-72DD-5FD8A9D26B01}"/>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1" name="Text Box 43">
            <a:extLst>
              <a:ext uri="{FF2B5EF4-FFF2-40B4-BE49-F238E27FC236}">
                <a16:creationId xmlns:a16="http://schemas.microsoft.com/office/drawing/2014/main" id="{DF206484-DF65-6FED-B9D1-54E7825A3E3E}"/>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4732" name="Text Box 44">
            <a:extLst>
              <a:ext uri="{FF2B5EF4-FFF2-40B4-BE49-F238E27FC236}">
                <a16:creationId xmlns:a16="http://schemas.microsoft.com/office/drawing/2014/main" id="{34361602-8CA7-E77A-33CD-1220579A7599}"/>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3" name="Text Box 45">
            <a:extLst>
              <a:ext uri="{FF2B5EF4-FFF2-40B4-BE49-F238E27FC236}">
                <a16:creationId xmlns:a16="http://schemas.microsoft.com/office/drawing/2014/main" id="{B2E97321-9C10-D9D8-C234-4C987ABE7E9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4" name="Text Box 46">
            <a:extLst>
              <a:ext uri="{FF2B5EF4-FFF2-40B4-BE49-F238E27FC236}">
                <a16:creationId xmlns:a16="http://schemas.microsoft.com/office/drawing/2014/main" id="{388F104E-176D-638D-A22B-AC8154FD5B78}"/>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5" name="Text Box 47">
            <a:extLst>
              <a:ext uri="{FF2B5EF4-FFF2-40B4-BE49-F238E27FC236}">
                <a16:creationId xmlns:a16="http://schemas.microsoft.com/office/drawing/2014/main" id="{4589F8A7-5356-8632-2FD6-4318DC0C5C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6" name="Text Box 48">
            <a:extLst>
              <a:ext uri="{FF2B5EF4-FFF2-40B4-BE49-F238E27FC236}">
                <a16:creationId xmlns:a16="http://schemas.microsoft.com/office/drawing/2014/main" id="{33EE24AC-30BD-8E3A-A673-AE02259F5E1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4737" name="Text Box 49">
            <a:extLst>
              <a:ext uri="{FF2B5EF4-FFF2-40B4-BE49-F238E27FC236}">
                <a16:creationId xmlns:a16="http://schemas.microsoft.com/office/drawing/2014/main" id="{882D9EB6-A1D5-4409-5A0A-0C949841FE86}"/>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4738" name="Text Box 50">
            <a:extLst>
              <a:ext uri="{FF2B5EF4-FFF2-40B4-BE49-F238E27FC236}">
                <a16:creationId xmlns:a16="http://schemas.microsoft.com/office/drawing/2014/main" id="{F6429C95-AA79-28BE-DF4F-BA364F76A9A8}"/>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10</a:t>
            </a:r>
          </a:p>
        </p:txBody>
      </p:sp>
      <p:sp>
        <p:nvSpPr>
          <p:cNvPr id="114739" name="Text Box 51">
            <a:extLst>
              <a:ext uri="{FF2B5EF4-FFF2-40B4-BE49-F238E27FC236}">
                <a16:creationId xmlns:a16="http://schemas.microsoft.com/office/drawing/2014/main" id="{3C1777F8-9174-0055-6CCE-5DC191B85639}"/>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0" name="Text Box 52">
            <a:extLst>
              <a:ext uri="{FF2B5EF4-FFF2-40B4-BE49-F238E27FC236}">
                <a16:creationId xmlns:a16="http://schemas.microsoft.com/office/drawing/2014/main" id="{CC78FE1D-4EE5-E501-B4C2-026461330A6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1" name="Text Box 53">
            <a:extLst>
              <a:ext uri="{FF2B5EF4-FFF2-40B4-BE49-F238E27FC236}">
                <a16:creationId xmlns:a16="http://schemas.microsoft.com/office/drawing/2014/main" id="{65B68400-DFC2-1835-27DF-3F946585CB2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2" name="Text Box 54">
            <a:extLst>
              <a:ext uri="{FF2B5EF4-FFF2-40B4-BE49-F238E27FC236}">
                <a16:creationId xmlns:a16="http://schemas.microsoft.com/office/drawing/2014/main" id="{78F56F98-0868-A6CC-B318-F6E7B3915CF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12</a:t>
            </a:r>
          </a:p>
        </p:txBody>
      </p:sp>
      <p:sp>
        <p:nvSpPr>
          <p:cNvPr id="114743" name="Text Box 55">
            <a:extLst>
              <a:ext uri="{FF2B5EF4-FFF2-40B4-BE49-F238E27FC236}">
                <a16:creationId xmlns:a16="http://schemas.microsoft.com/office/drawing/2014/main" id="{E16F1D53-FD42-7D8A-BC89-68BFE601978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4744" name="Text Box 56">
            <a:extLst>
              <a:ext uri="{FF2B5EF4-FFF2-40B4-BE49-F238E27FC236}">
                <a16:creationId xmlns:a16="http://schemas.microsoft.com/office/drawing/2014/main" id="{4D598B3F-FF4B-D81F-8218-629254E69CE9}"/>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4745" name="Text Box 57">
            <a:extLst>
              <a:ext uri="{FF2B5EF4-FFF2-40B4-BE49-F238E27FC236}">
                <a16:creationId xmlns:a16="http://schemas.microsoft.com/office/drawing/2014/main" id="{A45FE6F7-BC79-E17A-FF65-AECB2AE8B6A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D9056F3-89E8-0717-F1C1-D937EFF43EC9}"/>
              </a:ext>
            </a:extLst>
          </p:cNvPr>
          <p:cNvSpPr>
            <a:spLocks noGrp="1" noChangeArrowheads="1"/>
          </p:cNvSpPr>
          <p:nvPr>
            <p:ph type="title"/>
          </p:nvPr>
        </p:nvSpPr>
        <p:spPr/>
        <p:txBody>
          <a:bodyPr/>
          <a:lstStyle/>
          <a:p>
            <a:r>
              <a:rPr lang="en-US" altLang="en-SE" dirty="0"/>
              <a:t>Bellman-Ford Algorithm Example 1</a:t>
            </a:r>
          </a:p>
        </p:txBody>
      </p:sp>
      <p:grpSp>
        <p:nvGrpSpPr>
          <p:cNvPr id="115715" name="Group 3">
            <a:extLst>
              <a:ext uri="{FF2B5EF4-FFF2-40B4-BE49-F238E27FC236}">
                <a16:creationId xmlns:a16="http://schemas.microsoft.com/office/drawing/2014/main" id="{59E3E281-B5F1-17CE-A8C3-A5230A4E40F9}"/>
              </a:ext>
            </a:extLst>
          </p:cNvPr>
          <p:cNvGrpSpPr>
            <a:grpSpLocks/>
          </p:cNvGrpSpPr>
          <p:nvPr/>
        </p:nvGrpSpPr>
        <p:grpSpPr bwMode="auto">
          <a:xfrm>
            <a:off x="1143000" y="3276600"/>
            <a:ext cx="533400" cy="533400"/>
            <a:chOff x="1824" y="2736"/>
            <a:chExt cx="336" cy="336"/>
          </a:xfrm>
        </p:grpSpPr>
        <p:sp>
          <p:nvSpPr>
            <p:cNvPr id="115716" name="Oval 4">
              <a:extLst>
                <a:ext uri="{FF2B5EF4-FFF2-40B4-BE49-F238E27FC236}">
                  <a16:creationId xmlns:a16="http://schemas.microsoft.com/office/drawing/2014/main" id="{B8777A65-6E84-B763-A0DE-86C8FD4191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17" name="Text Box 5">
              <a:extLst>
                <a:ext uri="{FF2B5EF4-FFF2-40B4-BE49-F238E27FC236}">
                  <a16:creationId xmlns:a16="http://schemas.microsoft.com/office/drawing/2014/main" id="{3DB32729-AD1C-45A8-D68C-7FF0B6CD030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5718" name="Group 6">
            <a:extLst>
              <a:ext uri="{FF2B5EF4-FFF2-40B4-BE49-F238E27FC236}">
                <a16:creationId xmlns:a16="http://schemas.microsoft.com/office/drawing/2014/main" id="{42EB9805-0043-81A6-F784-7E99A5C80858}"/>
              </a:ext>
            </a:extLst>
          </p:cNvPr>
          <p:cNvGrpSpPr>
            <a:grpSpLocks/>
          </p:cNvGrpSpPr>
          <p:nvPr/>
        </p:nvGrpSpPr>
        <p:grpSpPr bwMode="auto">
          <a:xfrm>
            <a:off x="2057400" y="1981200"/>
            <a:ext cx="533400" cy="533400"/>
            <a:chOff x="1824" y="2736"/>
            <a:chExt cx="336" cy="336"/>
          </a:xfrm>
        </p:grpSpPr>
        <p:sp>
          <p:nvSpPr>
            <p:cNvPr id="115719" name="Oval 7">
              <a:extLst>
                <a:ext uri="{FF2B5EF4-FFF2-40B4-BE49-F238E27FC236}">
                  <a16:creationId xmlns:a16="http://schemas.microsoft.com/office/drawing/2014/main" id="{C563C834-8E97-84C9-D240-9418DF25E314}"/>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0" name="Text Box 8">
              <a:extLst>
                <a:ext uri="{FF2B5EF4-FFF2-40B4-BE49-F238E27FC236}">
                  <a16:creationId xmlns:a16="http://schemas.microsoft.com/office/drawing/2014/main" id="{6702127F-1F99-D5BE-9EF3-05D6A3FCF9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5721" name="Group 9">
            <a:extLst>
              <a:ext uri="{FF2B5EF4-FFF2-40B4-BE49-F238E27FC236}">
                <a16:creationId xmlns:a16="http://schemas.microsoft.com/office/drawing/2014/main" id="{7E82DB60-EB7F-3E6E-A845-FAC2AB947B31}"/>
              </a:ext>
            </a:extLst>
          </p:cNvPr>
          <p:cNvGrpSpPr>
            <a:grpSpLocks/>
          </p:cNvGrpSpPr>
          <p:nvPr/>
        </p:nvGrpSpPr>
        <p:grpSpPr bwMode="auto">
          <a:xfrm>
            <a:off x="1143000" y="4495800"/>
            <a:ext cx="533400" cy="533400"/>
            <a:chOff x="1824" y="2736"/>
            <a:chExt cx="336" cy="336"/>
          </a:xfrm>
        </p:grpSpPr>
        <p:sp>
          <p:nvSpPr>
            <p:cNvPr id="115722" name="Oval 10">
              <a:extLst>
                <a:ext uri="{FF2B5EF4-FFF2-40B4-BE49-F238E27FC236}">
                  <a16:creationId xmlns:a16="http://schemas.microsoft.com/office/drawing/2014/main" id="{B2089D38-150D-672F-1EFE-BDD67371B47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3" name="Text Box 11">
              <a:extLst>
                <a:ext uri="{FF2B5EF4-FFF2-40B4-BE49-F238E27FC236}">
                  <a16:creationId xmlns:a16="http://schemas.microsoft.com/office/drawing/2014/main" id="{57595BDF-5DA6-6D23-B447-5EBB889BF77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5724" name="Group 12">
            <a:extLst>
              <a:ext uri="{FF2B5EF4-FFF2-40B4-BE49-F238E27FC236}">
                <a16:creationId xmlns:a16="http://schemas.microsoft.com/office/drawing/2014/main" id="{8120AB5F-6FB0-F600-9D2D-74DFF09C3E9E}"/>
              </a:ext>
            </a:extLst>
          </p:cNvPr>
          <p:cNvGrpSpPr>
            <a:grpSpLocks/>
          </p:cNvGrpSpPr>
          <p:nvPr/>
        </p:nvGrpSpPr>
        <p:grpSpPr bwMode="auto">
          <a:xfrm>
            <a:off x="2209800" y="5334000"/>
            <a:ext cx="533400" cy="533400"/>
            <a:chOff x="1824" y="2736"/>
            <a:chExt cx="336" cy="336"/>
          </a:xfrm>
        </p:grpSpPr>
        <p:sp>
          <p:nvSpPr>
            <p:cNvPr id="115725" name="Oval 13">
              <a:extLst>
                <a:ext uri="{FF2B5EF4-FFF2-40B4-BE49-F238E27FC236}">
                  <a16:creationId xmlns:a16="http://schemas.microsoft.com/office/drawing/2014/main" id="{EC81F2B2-F246-10C2-484C-AEC1F45B3C3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6" name="Text Box 14">
              <a:extLst>
                <a:ext uri="{FF2B5EF4-FFF2-40B4-BE49-F238E27FC236}">
                  <a16:creationId xmlns:a16="http://schemas.microsoft.com/office/drawing/2014/main" id="{7F9AA90A-A870-6D91-702B-01C478097BC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5727" name="Group 15">
            <a:extLst>
              <a:ext uri="{FF2B5EF4-FFF2-40B4-BE49-F238E27FC236}">
                <a16:creationId xmlns:a16="http://schemas.microsoft.com/office/drawing/2014/main" id="{F08758E5-B096-3A70-FAC2-836F3D086DCA}"/>
              </a:ext>
            </a:extLst>
          </p:cNvPr>
          <p:cNvGrpSpPr>
            <a:grpSpLocks/>
          </p:cNvGrpSpPr>
          <p:nvPr/>
        </p:nvGrpSpPr>
        <p:grpSpPr bwMode="auto">
          <a:xfrm>
            <a:off x="3505200" y="1981200"/>
            <a:ext cx="533400" cy="533400"/>
            <a:chOff x="1824" y="2736"/>
            <a:chExt cx="336" cy="336"/>
          </a:xfrm>
        </p:grpSpPr>
        <p:sp>
          <p:nvSpPr>
            <p:cNvPr id="115728" name="Oval 16">
              <a:extLst>
                <a:ext uri="{FF2B5EF4-FFF2-40B4-BE49-F238E27FC236}">
                  <a16:creationId xmlns:a16="http://schemas.microsoft.com/office/drawing/2014/main" id="{6153B615-A5C5-EAA7-CDA5-0996329AF89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9" name="Text Box 17">
              <a:extLst>
                <a:ext uri="{FF2B5EF4-FFF2-40B4-BE49-F238E27FC236}">
                  <a16:creationId xmlns:a16="http://schemas.microsoft.com/office/drawing/2014/main" id="{F280506D-595C-FE8C-A7F4-AC117681065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5730" name="Group 18">
            <a:extLst>
              <a:ext uri="{FF2B5EF4-FFF2-40B4-BE49-F238E27FC236}">
                <a16:creationId xmlns:a16="http://schemas.microsoft.com/office/drawing/2014/main" id="{BFE0DD17-9A96-8280-D5DB-54C39321F8D2}"/>
              </a:ext>
            </a:extLst>
          </p:cNvPr>
          <p:cNvGrpSpPr>
            <a:grpSpLocks/>
          </p:cNvGrpSpPr>
          <p:nvPr/>
        </p:nvGrpSpPr>
        <p:grpSpPr bwMode="auto">
          <a:xfrm>
            <a:off x="3733800" y="5334000"/>
            <a:ext cx="533400" cy="533400"/>
            <a:chOff x="1824" y="2736"/>
            <a:chExt cx="336" cy="336"/>
          </a:xfrm>
        </p:grpSpPr>
        <p:sp>
          <p:nvSpPr>
            <p:cNvPr id="115731" name="Oval 19">
              <a:extLst>
                <a:ext uri="{FF2B5EF4-FFF2-40B4-BE49-F238E27FC236}">
                  <a16:creationId xmlns:a16="http://schemas.microsoft.com/office/drawing/2014/main" id="{0E01A0E0-35B4-3ECA-310B-8EE5B2064FE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2" name="Text Box 20">
              <a:extLst>
                <a:ext uri="{FF2B5EF4-FFF2-40B4-BE49-F238E27FC236}">
                  <a16:creationId xmlns:a16="http://schemas.microsoft.com/office/drawing/2014/main" id="{C8A420C3-CD5D-9D79-5CA7-36707411F2E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5733" name="Group 21">
            <a:extLst>
              <a:ext uri="{FF2B5EF4-FFF2-40B4-BE49-F238E27FC236}">
                <a16:creationId xmlns:a16="http://schemas.microsoft.com/office/drawing/2014/main" id="{FBD06D5A-CF00-1683-24B3-E058D34BF46D}"/>
              </a:ext>
            </a:extLst>
          </p:cNvPr>
          <p:cNvGrpSpPr>
            <a:grpSpLocks/>
          </p:cNvGrpSpPr>
          <p:nvPr/>
        </p:nvGrpSpPr>
        <p:grpSpPr bwMode="auto">
          <a:xfrm>
            <a:off x="4648200" y="3200400"/>
            <a:ext cx="533400" cy="533400"/>
            <a:chOff x="1824" y="2736"/>
            <a:chExt cx="336" cy="336"/>
          </a:xfrm>
        </p:grpSpPr>
        <p:sp>
          <p:nvSpPr>
            <p:cNvPr id="115734" name="Oval 22">
              <a:extLst>
                <a:ext uri="{FF2B5EF4-FFF2-40B4-BE49-F238E27FC236}">
                  <a16:creationId xmlns:a16="http://schemas.microsoft.com/office/drawing/2014/main" id="{1DF9A37A-BD47-021F-05AE-2BD85852DF9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5" name="Text Box 23">
              <a:extLst>
                <a:ext uri="{FF2B5EF4-FFF2-40B4-BE49-F238E27FC236}">
                  <a16:creationId xmlns:a16="http://schemas.microsoft.com/office/drawing/2014/main" id="{10771BDB-D4C2-88E9-F4F0-7CE96404AA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5736" name="Group 24">
            <a:extLst>
              <a:ext uri="{FF2B5EF4-FFF2-40B4-BE49-F238E27FC236}">
                <a16:creationId xmlns:a16="http://schemas.microsoft.com/office/drawing/2014/main" id="{A3F2F836-2B2F-BE9F-D0FF-EC5F6FBC5D3E}"/>
              </a:ext>
            </a:extLst>
          </p:cNvPr>
          <p:cNvGrpSpPr>
            <a:grpSpLocks/>
          </p:cNvGrpSpPr>
          <p:nvPr/>
        </p:nvGrpSpPr>
        <p:grpSpPr bwMode="auto">
          <a:xfrm>
            <a:off x="4724400" y="4419600"/>
            <a:ext cx="533400" cy="533400"/>
            <a:chOff x="1824" y="2736"/>
            <a:chExt cx="336" cy="336"/>
          </a:xfrm>
        </p:grpSpPr>
        <p:sp>
          <p:nvSpPr>
            <p:cNvPr id="115737" name="Oval 25">
              <a:extLst>
                <a:ext uri="{FF2B5EF4-FFF2-40B4-BE49-F238E27FC236}">
                  <a16:creationId xmlns:a16="http://schemas.microsoft.com/office/drawing/2014/main" id="{523802CD-60B9-B953-708A-E0DF4999A68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8" name="Text Box 26">
              <a:extLst>
                <a:ext uri="{FF2B5EF4-FFF2-40B4-BE49-F238E27FC236}">
                  <a16:creationId xmlns:a16="http://schemas.microsoft.com/office/drawing/2014/main" id="{751462C7-65D4-7D4B-5622-ECCA64BB9A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5739" name="Line 27">
            <a:extLst>
              <a:ext uri="{FF2B5EF4-FFF2-40B4-BE49-F238E27FC236}">
                <a16:creationId xmlns:a16="http://schemas.microsoft.com/office/drawing/2014/main" id="{67606B10-FE45-13A6-C503-99711FB009E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0" name="Line 28">
            <a:extLst>
              <a:ext uri="{FF2B5EF4-FFF2-40B4-BE49-F238E27FC236}">
                <a16:creationId xmlns:a16="http://schemas.microsoft.com/office/drawing/2014/main" id="{51A343FB-D1C4-1D04-55B6-FAD5DCCE13FC}"/>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1" name="Line 29">
            <a:extLst>
              <a:ext uri="{FF2B5EF4-FFF2-40B4-BE49-F238E27FC236}">
                <a16:creationId xmlns:a16="http://schemas.microsoft.com/office/drawing/2014/main" id="{8B6B7492-E3F3-EB94-8501-6797772792A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2" name="Line 30">
            <a:extLst>
              <a:ext uri="{FF2B5EF4-FFF2-40B4-BE49-F238E27FC236}">
                <a16:creationId xmlns:a16="http://schemas.microsoft.com/office/drawing/2014/main" id="{624D7DF1-E377-110F-FAD2-AFB8D76487B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3" name="Line 31">
            <a:extLst>
              <a:ext uri="{FF2B5EF4-FFF2-40B4-BE49-F238E27FC236}">
                <a16:creationId xmlns:a16="http://schemas.microsoft.com/office/drawing/2014/main" id="{B6E0025B-D774-19C0-2CC1-99B103F11907}"/>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4" name="Line 32">
            <a:extLst>
              <a:ext uri="{FF2B5EF4-FFF2-40B4-BE49-F238E27FC236}">
                <a16:creationId xmlns:a16="http://schemas.microsoft.com/office/drawing/2014/main" id="{598D4C75-83EC-A8D1-3BE0-1AA8B5E5E899}"/>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5" name="Line 33">
            <a:extLst>
              <a:ext uri="{FF2B5EF4-FFF2-40B4-BE49-F238E27FC236}">
                <a16:creationId xmlns:a16="http://schemas.microsoft.com/office/drawing/2014/main" id="{6E300300-55FE-96DA-D72B-23B322704DED}"/>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6" name="Line 34">
            <a:extLst>
              <a:ext uri="{FF2B5EF4-FFF2-40B4-BE49-F238E27FC236}">
                <a16:creationId xmlns:a16="http://schemas.microsoft.com/office/drawing/2014/main" id="{17F5EBA3-4AD9-38FB-C24D-67ADDF9FCB85}"/>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7" name="Line 35">
            <a:extLst>
              <a:ext uri="{FF2B5EF4-FFF2-40B4-BE49-F238E27FC236}">
                <a16:creationId xmlns:a16="http://schemas.microsoft.com/office/drawing/2014/main" id="{1B8D38BE-6F0B-BD8C-60BC-C7C446BC18DC}"/>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8" name="Line 36">
            <a:extLst>
              <a:ext uri="{FF2B5EF4-FFF2-40B4-BE49-F238E27FC236}">
                <a16:creationId xmlns:a16="http://schemas.microsoft.com/office/drawing/2014/main" id="{A22CFB01-F6E0-978C-9925-4F4F093EE9B4}"/>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9" name="Line 37">
            <a:extLst>
              <a:ext uri="{FF2B5EF4-FFF2-40B4-BE49-F238E27FC236}">
                <a16:creationId xmlns:a16="http://schemas.microsoft.com/office/drawing/2014/main" id="{2EFBD771-3DB6-BACE-E752-89A666F49576}"/>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50" name="Text Box 38">
            <a:extLst>
              <a:ext uri="{FF2B5EF4-FFF2-40B4-BE49-F238E27FC236}">
                <a16:creationId xmlns:a16="http://schemas.microsoft.com/office/drawing/2014/main" id="{B5CE962A-2834-B13E-62FA-A68B91333745}"/>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5751" name="Text Box 39">
            <a:extLst>
              <a:ext uri="{FF2B5EF4-FFF2-40B4-BE49-F238E27FC236}">
                <a16:creationId xmlns:a16="http://schemas.microsoft.com/office/drawing/2014/main" id="{4DD7F1F1-389A-CCA8-99BE-806E79DBAF0B}"/>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5752" name="Text Box 40">
            <a:extLst>
              <a:ext uri="{FF2B5EF4-FFF2-40B4-BE49-F238E27FC236}">
                <a16:creationId xmlns:a16="http://schemas.microsoft.com/office/drawing/2014/main" id="{8FEF7231-8744-5189-893B-1F196B6F412D}"/>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3" name="Text Box 41">
            <a:extLst>
              <a:ext uri="{FF2B5EF4-FFF2-40B4-BE49-F238E27FC236}">
                <a16:creationId xmlns:a16="http://schemas.microsoft.com/office/drawing/2014/main" id="{D1C62C57-FFD9-1045-7D75-57FD2E8EBFD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4" name="Text Box 42">
            <a:extLst>
              <a:ext uri="{FF2B5EF4-FFF2-40B4-BE49-F238E27FC236}">
                <a16:creationId xmlns:a16="http://schemas.microsoft.com/office/drawing/2014/main" id="{B3F07626-6AE1-79E9-FE80-F3060415B5EF}"/>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5" name="Text Box 43">
            <a:extLst>
              <a:ext uri="{FF2B5EF4-FFF2-40B4-BE49-F238E27FC236}">
                <a16:creationId xmlns:a16="http://schemas.microsoft.com/office/drawing/2014/main" id="{BD44E9C4-967D-A820-CE63-03FD682BA393}"/>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5756" name="Text Box 44">
            <a:extLst>
              <a:ext uri="{FF2B5EF4-FFF2-40B4-BE49-F238E27FC236}">
                <a16:creationId xmlns:a16="http://schemas.microsoft.com/office/drawing/2014/main" id="{4DAA9D83-24DC-0111-5100-73CF6F375966}"/>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7" name="Text Box 45">
            <a:extLst>
              <a:ext uri="{FF2B5EF4-FFF2-40B4-BE49-F238E27FC236}">
                <a16:creationId xmlns:a16="http://schemas.microsoft.com/office/drawing/2014/main" id="{7DBE3F3E-C93A-ACEF-F460-E6D90625B051}"/>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8" name="Text Box 46">
            <a:extLst>
              <a:ext uri="{FF2B5EF4-FFF2-40B4-BE49-F238E27FC236}">
                <a16:creationId xmlns:a16="http://schemas.microsoft.com/office/drawing/2014/main" id="{F4D2D650-6E0D-4D8E-7EA7-DF670405749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59" name="Text Box 47">
            <a:extLst>
              <a:ext uri="{FF2B5EF4-FFF2-40B4-BE49-F238E27FC236}">
                <a16:creationId xmlns:a16="http://schemas.microsoft.com/office/drawing/2014/main" id="{9D01D7D0-FE73-E4E8-525A-127671F68301}"/>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60" name="Text Box 48">
            <a:extLst>
              <a:ext uri="{FF2B5EF4-FFF2-40B4-BE49-F238E27FC236}">
                <a16:creationId xmlns:a16="http://schemas.microsoft.com/office/drawing/2014/main" id="{45FF478E-9A00-34BA-63D4-C24C60B3BED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5761" name="Text Box 49">
            <a:extLst>
              <a:ext uri="{FF2B5EF4-FFF2-40B4-BE49-F238E27FC236}">
                <a16:creationId xmlns:a16="http://schemas.microsoft.com/office/drawing/2014/main" id="{89755895-5EEA-27AD-770C-ED237B32FA47}"/>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5762" name="Text Box 50">
            <a:extLst>
              <a:ext uri="{FF2B5EF4-FFF2-40B4-BE49-F238E27FC236}">
                <a16:creationId xmlns:a16="http://schemas.microsoft.com/office/drawing/2014/main" id="{96369473-7EDE-9F9F-966F-01EEF7731EE2}"/>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5763" name="Text Box 51">
            <a:extLst>
              <a:ext uri="{FF2B5EF4-FFF2-40B4-BE49-F238E27FC236}">
                <a16:creationId xmlns:a16="http://schemas.microsoft.com/office/drawing/2014/main" id="{E7910E0F-8BFF-C9F8-7EF5-69580262BD17}"/>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5764" name="Text Box 52">
            <a:extLst>
              <a:ext uri="{FF2B5EF4-FFF2-40B4-BE49-F238E27FC236}">
                <a16:creationId xmlns:a16="http://schemas.microsoft.com/office/drawing/2014/main" id="{6B80760D-173D-D77B-3191-4905B1C6B813}"/>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5" name="Text Box 53">
            <a:extLst>
              <a:ext uri="{FF2B5EF4-FFF2-40B4-BE49-F238E27FC236}">
                <a16:creationId xmlns:a16="http://schemas.microsoft.com/office/drawing/2014/main" id="{42B424B2-D1E3-16B6-8E9F-D2750204CDD2}"/>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6" name="Text Box 54">
            <a:extLst>
              <a:ext uri="{FF2B5EF4-FFF2-40B4-BE49-F238E27FC236}">
                <a16:creationId xmlns:a16="http://schemas.microsoft.com/office/drawing/2014/main" id="{F8D311EB-83B8-0929-5CBE-31E963F05B8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5767" name="Text Box 55">
            <a:extLst>
              <a:ext uri="{FF2B5EF4-FFF2-40B4-BE49-F238E27FC236}">
                <a16:creationId xmlns:a16="http://schemas.microsoft.com/office/drawing/2014/main" id="{A8740B00-A56B-B269-B54D-883C1DB917EF}"/>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5768" name="Text Box 56">
            <a:extLst>
              <a:ext uri="{FF2B5EF4-FFF2-40B4-BE49-F238E27FC236}">
                <a16:creationId xmlns:a16="http://schemas.microsoft.com/office/drawing/2014/main" id="{9335DF30-2266-560B-3294-CAA8807471A4}"/>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5769" name="Text Box 57">
            <a:extLst>
              <a:ext uri="{FF2B5EF4-FFF2-40B4-BE49-F238E27FC236}">
                <a16:creationId xmlns:a16="http://schemas.microsoft.com/office/drawing/2014/main" id="{CC98C4C5-D37B-995A-9CEC-9147CE1BB5F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3</a:t>
            </a:r>
          </a:p>
        </p:txBody>
      </p:sp>
      <p:sp>
        <p:nvSpPr>
          <p:cNvPr id="115770" name="Text Box 58">
            <a:extLst>
              <a:ext uri="{FF2B5EF4-FFF2-40B4-BE49-F238E27FC236}">
                <a16:creationId xmlns:a16="http://schemas.microsoft.com/office/drawing/2014/main" id="{F2264A1F-3099-0717-E510-7EF1B231EA85}"/>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A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7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64E5062-C8D5-E59E-E5F5-5EE59BA18DBA}"/>
              </a:ext>
            </a:extLst>
          </p:cNvPr>
          <p:cNvSpPr>
            <a:spLocks noGrp="1" noChangeArrowheads="1"/>
          </p:cNvSpPr>
          <p:nvPr>
            <p:ph type="title"/>
          </p:nvPr>
        </p:nvSpPr>
        <p:spPr/>
        <p:txBody>
          <a:bodyPr/>
          <a:lstStyle/>
          <a:p>
            <a:r>
              <a:rPr lang="en-US" altLang="en-SE" dirty="0"/>
              <a:t>Bellman-Ford Algorithm Example 1</a:t>
            </a:r>
          </a:p>
        </p:txBody>
      </p:sp>
      <p:grpSp>
        <p:nvGrpSpPr>
          <p:cNvPr id="116739" name="Group 3">
            <a:extLst>
              <a:ext uri="{FF2B5EF4-FFF2-40B4-BE49-F238E27FC236}">
                <a16:creationId xmlns:a16="http://schemas.microsoft.com/office/drawing/2014/main" id="{A8BF7DA2-BFAC-E4CE-8196-31F2707D3A38}"/>
              </a:ext>
            </a:extLst>
          </p:cNvPr>
          <p:cNvGrpSpPr>
            <a:grpSpLocks/>
          </p:cNvGrpSpPr>
          <p:nvPr/>
        </p:nvGrpSpPr>
        <p:grpSpPr bwMode="auto">
          <a:xfrm>
            <a:off x="1143000" y="3276600"/>
            <a:ext cx="533400" cy="533400"/>
            <a:chOff x="1824" y="2736"/>
            <a:chExt cx="336" cy="336"/>
          </a:xfrm>
        </p:grpSpPr>
        <p:sp>
          <p:nvSpPr>
            <p:cNvPr id="116740" name="Oval 4">
              <a:extLst>
                <a:ext uri="{FF2B5EF4-FFF2-40B4-BE49-F238E27FC236}">
                  <a16:creationId xmlns:a16="http://schemas.microsoft.com/office/drawing/2014/main" id="{9C1E51CF-2A6E-724E-2442-8BF488EAA8B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1" name="Text Box 5">
              <a:extLst>
                <a:ext uri="{FF2B5EF4-FFF2-40B4-BE49-F238E27FC236}">
                  <a16:creationId xmlns:a16="http://schemas.microsoft.com/office/drawing/2014/main" id="{D3ED9F35-7B6A-60D4-EA6C-52C6053ABE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6742" name="Group 6">
            <a:extLst>
              <a:ext uri="{FF2B5EF4-FFF2-40B4-BE49-F238E27FC236}">
                <a16:creationId xmlns:a16="http://schemas.microsoft.com/office/drawing/2014/main" id="{EC7DD45F-7A32-EBFB-A2B2-0AE51CD2067A}"/>
              </a:ext>
            </a:extLst>
          </p:cNvPr>
          <p:cNvGrpSpPr>
            <a:grpSpLocks/>
          </p:cNvGrpSpPr>
          <p:nvPr/>
        </p:nvGrpSpPr>
        <p:grpSpPr bwMode="auto">
          <a:xfrm>
            <a:off x="2057400" y="1981200"/>
            <a:ext cx="533400" cy="533400"/>
            <a:chOff x="1824" y="2736"/>
            <a:chExt cx="336" cy="336"/>
          </a:xfrm>
        </p:grpSpPr>
        <p:sp>
          <p:nvSpPr>
            <p:cNvPr id="116743" name="Oval 7">
              <a:extLst>
                <a:ext uri="{FF2B5EF4-FFF2-40B4-BE49-F238E27FC236}">
                  <a16:creationId xmlns:a16="http://schemas.microsoft.com/office/drawing/2014/main" id="{D6B52D97-3155-8DE8-9C57-F6DD0C2CE83E}"/>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4" name="Text Box 8">
              <a:extLst>
                <a:ext uri="{FF2B5EF4-FFF2-40B4-BE49-F238E27FC236}">
                  <a16:creationId xmlns:a16="http://schemas.microsoft.com/office/drawing/2014/main" id="{F844AEDC-7255-E3EC-5244-956BF02619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6745" name="Group 9">
            <a:extLst>
              <a:ext uri="{FF2B5EF4-FFF2-40B4-BE49-F238E27FC236}">
                <a16:creationId xmlns:a16="http://schemas.microsoft.com/office/drawing/2014/main" id="{674D840C-6092-198F-0190-98EE74BA38A1}"/>
              </a:ext>
            </a:extLst>
          </p:cNvPr>
          <p:cNvGrpSpPr>
            <a:grpSpLocks/>
          </p:cNvGrpSpPr>
          <p:nvPr/>
        </p:nvGrpSpPr>
        <p:grpSpPr bwMode="auto">
          <a:xfrm>
            <a:off x="1143000" y="4495800"/>
            <a:ext cx="533400" cy="533400"/>
            <a:chOff x="1824" y="2736"/>
            <a:chExt cx="336" cy="336"/>
          </a:xfrm>
        </p:grpSpPr>
        <p:sp>
          <p:nvSpPr>
            <p:cNvPr id="116746" name="Oval 10">
              <a:extLst>
                <a:ext uri="{FF2B5EF4-FFF2-40B4-BE49-F238E27FC236}">
                  <a16:creationId xmlns:a16="http://schemas.microsoft.com/office/drawing/2014/main" id="{4C9B26AA-E492-5FFF-1F5C-0A9CFBAC5E3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7" name="Text Box 11">
              <a:extLst>
                <a:ext uri="{FF2B5EF4-FFF2-40B4-BE49-F238E27FC236}">
                  <a16:creationId xmlns:a16="http://schemas.microsoft.com/office/drawing/2014/main" id="{E7E362CF-723F-6D89-BB62-31A7345FA8B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6748" name="Group 12">
            <a:extLst>
              <a:ext uri="{FF2B5EF4-FFF2-40B4-BE49-F238E27FC236}">
                <a16:creationId xmlns:a16="http://schemas.microsoft.com/office/drawing/2014/main" id="{F17A45B2-24DF-81AB-53F1-2749B239DF93}"/>
              </a:ext>
            </a:extLst>
          </p:cNvPr>
          <p:cNvGrpSpPr>
            <a:grpSpLocks/>
          </p:cNvGrpSpPr>
          <p:nvPr/>
        </p:nvGrpSpPr>
        <p:grpSpPr bwMode="auto">
          <a:xfrm>
            <a:off x="2209800" y="5334000"/>
            <a:ext cx="533400" cy="533400"/>
            <a:chOff x="1824" y="2736"/>
            <a:chExt cx="336" cy="336"/>
          </a:xfrm>
        </p:grpSpPr>
        <p:sp>
          <p:nvSpPr>
            <p:cNvPr id="116749" name="Oval 13">
              <a:extLst>
                <a:ext uri="{FF2B5EF4-FFF2-40B4-BE49-F238E27FC236}">
                  <a16:creationId xmlns:a16="http://schemas.microsoft.com/office/drawing/2014/main" id="{DFE06666-F710-ED70-ED82-EEE17D7B846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0" name="Text Box 14">
              <a:extLst>
                <a:ext uri="{FF2B5EF4-FFF2-40B4-BE49-F238E27FC236}">
                  <a16:creationId xmlns:a16="http://schemas.microsoft.com/office/drawing/2014/main" id="{61343251-E0BE-0E6E-77FC-16903E5D73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6751" name="Group 15">
            <a:extLst>
              <a:ext uri="{FF2B5EF4-FFF2-40B4-BE49-F238E27FC236}">
                <a16:creationId xmlns:a16="http://schemas.microsoft.com/office/drawing/2014/main" id="{B3B067F4-2C26-174E-E98D-5E2B5505BDB3}"/>
              </a:ext>
            </a:extLst>
          </p:cNvPr>
          <p:cNvGrpSpPr>
            <a:grpSpLocks/>
          </p:cNvGrpSpPr>
          <p:nvPr/>
        </p:nvGrpSpPr>
        <p:grpSpPr bwMode="auto">
          <a:xfrm>
            <a:off x="3505200" y="1981200"/>
            <a:ext cx="533400" cy="533400"/>
            <a:chOff x="1824" y="2736"/>
            <a:chExt cx="336" cy="336"/>
          </a:xfrm>
        </p:grpSpPr>
        <p:sp>
          <p:nvSpPr>
            <p:cNvPr id="116752" name="Oval 16">
              <a:extLst>
                <a:ext uri="{FF2B5EF4-FFF2-40B4-BE49-F238E27FC236}">
                  <a16:creationId xmlns:a16="http://schemas.microsoft.com/office/drawing/2014/main" id="{CBD0FACB-F0A1-95A5-58E3-8305B03C70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3" name="Text Box 17">
              <a:extLst>
                <a:ext uri="{FF2B5EF4-FFF2-40B4-BE49-F238E27FC236}">
                  <a16:creationId xmlns:a16="http://schemas.microsoft.com/office/drawing/2014/main" id="{8E56E1A5-D083-5578-CEF7-BEDE0FEBC49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6754" name="Group 18">
            <a:extLst>
              <a:ext uri="{FF2B5EF4-FFF2-40B4-BE49-F238E27FC236}">
                <a16:creationId xmlns:a16="http://schemas.microsoft.com/office/drawing/2014/main" id="{B53F0D8D-3B60-99E4-FDDB-8A3C23470856}"/>
              </a:ext>
            </a:extLst>
          </p:cNvPr>
          <p:cNvGrpSpPr>
            <a:grpSpLocks/>
          </p:cNvGrpSpPr>
          <p:nvPr/>
        </p:nvGrpSpPr>
        <p:grpSpPr bwMode="auto">
          <a:xfrm>
            <a:off x="3733800" y="5334000"/>
            <a:ext cx="533400" cy="533400"/>
            <a:chOff x="1824" y="2736"/>
            <a:chExt cx="336" cy="336"/>
          </a:xfrm>
        </p:grpSpPr>
        <p:sp>
          <p:nvSpPr>
            <p:cNvPr id="116755" name="Oval 19">
              <a:extLst>
                <a:ext uri="{FF2B5EF4-FFF2-40B4-BE49-F238E27FC236}">
                  <a16:creationId xmlns:a16="http://schemas.microsoft.com/office/drawing/2014/main" id="{82EBF0A0-C49B-799F-DD2E-E1580FB0776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6" name="Text Box 20">
              <a:extLst>
                <a:ext uri="{FF2B5EF4-FFF2-40B4-BE49-F238E27FC236}">
                  <a16:creationId xmlns:a16="http://schemas.microsoft.com/office/drawing/2014/main" id="{D1098F35-29A2-B2C2-5E38-B16F9B655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6757" name="Group 21">
            <a:extLst>
              <a:ext uri="{FF2B5EF4-FFF2-40B4-BE49-F238E27FC236}">
                <a16:creationId xmlns:a16="http://schemas.microsoft.com/office/drawing/2014/main" id="{80ABB871-D840-49F2-04E2-D5F37768581B}"/>
              </a:ext>
            </a:extLst>
          </p:cNvPr>
          <p:cNvGrpSpPr>
            <a:grpSpLocks/>
          </p:cNvGrpSpPr>
          <p:nvPr/>
        </p:nvGrpSpPr>
        <p:grpSpPr bwMode="auto">
          <a:xfrm>
            <a:off x="4648200" y="3200400"/>
            <a:ext cx="533400" cy="533400"/>
            <a:chOff x="1824" y="2736"/>
            <a:chExt cx="336" cy="336"/>
          </a:xfrm>
        </p:grpSpPr>
        <p:sp>
          <p:nvSpPr>
            <p:cNvPr id="116758" name="Oval 22">
              <a:extLst>
                <a:ext uri="{FF2B5EF4-FFF2-40B4-BE49-F238E27FC236}">
                  <a16:creationId xmlns:a16="http://schemas.microsoft.com/office/drawing/2014/main" id="{43B033D1-B0CD-2F3C-9A08-5761334EC79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9" name="Text Box 23">
              <a:extLst>
                <a:ext uri="{FF2B5EF4-FFF2-40B4-BE49-F238E27FC236}">
                  <a16:creationId xmlns:a16="http://schemas.microsoft.com/office/drawing/2014/main" id="{4907A3E9-E41E-0D7C-68B3-D1B8E0B7CE4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6760" name="Group 24">
            <a:extLst>
              <a:ext uri="{FF2B5EF4-FFF2-40B4-BE49-F238E27FC236}">
                <a16:creationId xmlns:a16="http://schemas.microsoft.com/office/drawing/2014/main" id="{7F2AEB84-6642-FA8A-17B3-62D2DAC7F267}"/>
              </a:ext>
            </a:extLst>
          </p:cNvPr>
          <p:cNvGrpSpPr>
            <a:grpSpLocks/>
          </p:cNvGrpSpPr>
          <p:nvPr/>
        </p:nvGrpSpPr>
        <p:grpSpPr bwMode="auto">
          <a:xfrm>
            <a:off x="4724400" y="4419600"/>
            <a:ext cx="533400" cy="533400"/>
            <a:chOff x="1824" y="2736"/>
            <a:chExt cx="336" cy="336"/>
          </a:xfrm>
        </p:grpSpPr>
        <p:sp>
          <p:nvSpPr>
            <p:cNvPr id="116761" name="Oval 25">
              <a:extLst>
                <a:ext uri="{FF2B5EF4-FFF2-40B4-BE49-F238E27FC236}">
                  <a16:creationId xmlns:a16="http://schemas.microsoft.com/office/drawing/2014/main" id="{F9997415-655C-79EB-06AC-D7234932C76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62" name="Text Box 26">
              <a:extLst>
                <a:ext uri="{FF2B5EF4-FFF2-40B4-BE49-F238E27FC236}">
                  <a16:creationId xmlns:a16="http://schemas.microsoft.com/office/drawing/2014/main" id="{D1DCC726-593B-7A6C-0E78-C121DDF4B5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6763" name="Line 27">
            <a:extLst>
              <a:ext uri="{FF2B5EF4-FFF2-40B4-BE49-F238E27FC236}">
                <a16:creationId xmlns:a16="http://schemas.microsoft.com/office/drawing/2014/main" id="{3B92EB74-EC3D-0A12-54B5-5A43E54D679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4" name="Line 28">
            <a:extLst>
              <a:ext uri="{FF2B5EF4-FFF2-40B4-BE49-F238E27FC236}">
                <a16:creationId xmlns:a16="http://schemas.microsoft.com/office/drawing/2014/main" id="{F3BE5E6E-F9F7-FDDD-9FF3-25E1D5157B7A}"/>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5" name="Line 29">
            <a:extLst>
              <a:ext uri="{FF2B5EF4-FFF2-40B4-BE49-F238E27FC236}">
                <a16:creationId xmlns:a16="http://schemas.microsoft.com/office/drawing/2014/main" id="{B4989E56-E96A-38D5-F9D5-B2B5D26A3759}"/>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6" name="Line 30">
            <a:extLst>
              <a:ext uri="{FF2B5EF4-FFF2-40B4-BE49-F238E27FC236}">
                <a16:creationId xmlns:a16="http://schemas.microsoft.com/office/drawing/2014/main" id="{3DF43DA4-6F17-E009-941E-141CFFAD5EDB}"/>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7" name="Line 31">
            <a:extLst>
              <a:ext uri="{FF2B5EF4-FFF2-40B4-BE49-F238E27FC236}">
                <a16:creationId xmlns:a16="http://schemas.microsoft.com/office/drawing/2014/main" id="{7F433E87-F5E0-A683-53D3-9DFBCA7C8BD2}"/>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8" name="Line 32">
            <a:extLst>
              <a:ext uri="{FF2B5EF4-FFF2-40B4-BE49-F238E27FC236}">
                <a16:creationId xmlns:a16="http://schemas.microsoft.com/office/drawing/2014/main" id="{5351381E-14F6-EB48-4BC5-B20C20CA914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9" name="Line 33">
            <a:extLst>
              <a:ext uri="{FF2B5EF4-FFF2-40B4-BE49-F238E27FC236}">
                <a16:creationId xmlns:a16="http://schemas.microsoft.com/office/drawing/2014/main" id="{8FAA78F5-748C-F1F9-94DE-71894F074CA5}"/>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0" name="Line 34">
            <a:extLst>
              <a:ext uri="{FF2B5EF4-FFF2-40B4-BE49-F238E27FC236}">
                <a16:creationId xmlns:a16="http://schemas.microsoft.com/office/drawing/2014/main" id="{FB6D8358-C968-638D-218C-A825C086A3BA}"/>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1" name="Line 35">
            <a:extLst>
              <a:ext uri="{FF2B5EF4-FFF2-40B4-BE49-F238E27FC236}">
                <a16:creationId xmlns:a16="http://schemas.microsoft.com/office/drawing/2014/main" id="{E2CBFAE7-FD1C-E977-0ED4-A8F800C3D881}"/>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2" name="Line 36">
            <a:extLst>
              <a:ext uri="{FF2B5EF4-FFF2-40B4-BE49-F238E27FC236}">
                <a16:creationId xmlns:a16="http://schemas.microsoft.com/office/drawing/2014/main" id="{259D478B-62D6-2730-1CE4-87E41433B37A}"/>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3" name="Line 37">
            <a:extLst>
              <a:ext uri="{FF2B5EF4-FFF2-40B4-BE49-F238E27FC236}">
                <a16:creationId xmlns:a16="http://schemas.microsoft.com/office/drawing/2014/main" id="{144BEABE-9493-B095-FBC0-08D29088853D}"/>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4" name="Text Box 38">
            <a:extLst>
              <a:ext uri="{FF2B5EF4-FFF2-40B4-BE49-F238E27FC236}">
                <a16:creationId xmlns:a16="http://schemas.microsoft.com/office/drawing/2014/main" id="{56FD9008-C106-A0B9-A19B-B5EA0677CA98}"/>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6775" name="Text Box 39">
            <a:extLst>
              <a:ext uri="{FF2B5EF4-FFF2-40B4-BE49-F238E27FC236}">
                <a16:creationId xmlns:a16="http://schemas.microsoft.com/office/drawing/2014/main" id="{94E97AF2-C16F-1E2F-40D4-6F883AEF5F88}"/>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6776" name="Text Box 40">
            <a:extLst>
              <a:ext uri="{FF2B5EF4-FFF2-40B4-BE49-F238E27FC236}">
                <a16:creationId xmlns:a16="http://schemas.microsoft.com/office/drawing/2014/main" id="{FA9B6443-AC49-2BF1-6E3B-7A823949BE8C}"/>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7" name="Text Box 41">
            <a:extLst>
              <a:ext uri="{FF2B5EF4-FFF2-40B4-BE49-F238E27FC236}">
                <a16:creationId xmlns:a16="http://schemas.microsoft.com/office/drawing/2014/main" id="{12B91429-5EBA-C698-4650-EF4289EA0C1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8" name="Text Box 42">
            <a:extLst>
              <a:ext uri="{FF2B5EF4-FFF2-40B4-BE49-F238E27FC236}">
                <a16:creationId xmlns:a16="http://schemas.microsoft.com/office/drawing/2014/main" id="{0B1658A0-A467-1676-CBC6-533274116930}"/>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9" name="Text Box 43">
            <a:extLst>
              <a:ext uri="{FF2B5EF4-FFF2-40B4-BE49-F238E27FC236}">
                <a16:creationId xmlns:a16="http://schemas.microsoft.com/office/drawing/2014/main" id="{BBEC128C-177E-5C1F-DC64-3A60BF43F626}"/>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6780" name="Text Box 44">
            <a:extLst>
              <a:ext uri="{FF2B5EF4-FFF2-40B4-BE49-F238E27FC236}">
                <a16:creationId xmlns:a16="http://schemas.microsoft.com/office/drawing/2014/main" id="{AD11ACD8-83C6-7B69-2386-BA8C3F5D908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1" name="Text Box 45">
            <a:extLst>
              <a:ext uri="{FF2B5EF4-FFF2-40B4-BE49-F238E27FC236}">
                <a16:creationId xmlns:a16="http://schemas.microsoft.com/office/drawing/2014/main" id="{8A9DD4E7-E5F2-22C6-FC7C-7D79B7EB3062}"/>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2" name="Text Box 46">
            <a:extLst>
              <a:ext uri="{FF2B5EF4-FFF2-40B4-BE49-F238E27FC236}">
                <a16:creationId xmlns:a16="http://schemas.microsoft.com/office/drawing/2014/main" id="{3103376B-972C-214D-43B9-62F87122846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3" name="Text Box 47">
            <a:extLst>
              <a:ext uri="{FF2B5EF4-FFF2-40B4-BE49-F238E27FC236}">
                <a16:creationId xmlns:a16="http://schemas.microsoft.com/office/drawing/2014/main" id="{7EB08A06-A521-F320-EFF0-A9C44F64688A}"/>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4" name="Text Box 48">
            <a:extLst>
              <a:ext uri="{FF2B5EF4-FFF2-40B4-BE49-F238E27FC236}">
                <a16:creationId xmlns:a16="http://schemas.microsoft.com/office/drawing/2014/main" id="{F0B31F2A-715F-8D1C-28B1-4B3BF3598A2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6785" name="Text Box 49">
            <a:extLst>
              <a:ext uri="{FF2B5EF4-FFF2-40B4-BE49-F238E27FC236}">
                <a16:creationId xmlns:a16="http://schemas.microsoft.com/office/drawing/2014/main" id="{520C9E8E-0CA0-648A-F18B-2F46EB526C3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6786" name="Text Box 50">
            <a:extLst>
              <a:ext uri="{FF2B5EF4-FFF2-40B4-BE49-F238E27FC236}">
                <a16:creationId xmlns:a16="http://schemas.microsoft.com/office/drawing/2014/main" id="{3A336F47-854B-E4C1-4C6C-9DCAD41D532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6787" name="Text Box 51">
            <a:extLst>
              <a:ext uri="{FF2B5EF4-FFF2-40B4-BE49-F238E27FC236}">
                <a16:creationId xmlns:a16="http://schemas.microsoft.com/office/drawing/2014/main" id="{622F2ADA-4787-FA42-6902-BFE0FF93BBCC}"/>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6788" name="Text Box 52">
            <a:extLst>
              <a:ext uri="{FF2B5EF4-FFF2-40B4-BE49-F238E27FC236}">
                <a16:creationId xmlns:a16="http://schemas.microsoft.com/office/drawing/2014/main" id="{5041C7F1-50EC-B311-91EA-F0F074502CD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11</a:t>
            </a:r>
          </a:p>
        </p:txBody>
      </p:sp>
      <p:sp>
        <p:nvSpPr>
          <p:cNvPr id="116789" name="Text Box 53">
            <a:extLst>
              <a:ext uri="{FF2B5EF4-FFF2-40B4-BE49-F238E27FC236}">
                <a16:creationId xmlns:a16="http://schemas.microsoft.com/office/drawing/2014/main" id="{3FC8FF49-F4C0-8FB8-2798-A770B11DD23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6790" name="Text Box 54">
            <a:extLst>
              <a:ext uri="{FF2B5EF4-FFF2-40B4-BE49-F238E27FC236}">
                <a16:creationId xmlns:a16="http://schemas.microsoft.com/office/drawing/2014/main" id="{9779A128-CBB7-1284-780F-DD24B83B5D6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6791" name="Text Box 55">
            <a:extLst>
              <a:ext uri="{FF2B5EF4-FFF2-40B4-BE49-F238E27FC236}">
                <a16:creationId xmlns:a16="http://schemas.microsoft.com/office/drawing/2014/main" id="{427E3728-F2A9-9AD9-94A1-8E9E4A1466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6792" name="Text Box 56">
            <a:extLst>
              <a:ext uri="{FF2B5EF4-FFF2-40B4-BE49-F238E27FC236}">
                <a16:creationId xmlns:a16="http://schemas.microsoft.com/office/drawing/2014/main" id="{2E2BA549-883D-7D66-F4EE-F76EAF5C49E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6793" name="Text Box 57">
            <a:extLst>
              <a:ext uri="{FF2B5EF4-FFF2-40B4-BE49-F238E27FC236}">
                <a16:creationId xmlns:a16="http://schemas.microsoft.com/office/drawing/2014/main" id="{5F3805BC-3BDC-8C8B-C150-377FEF5B7194}"/>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1D9E478-8BBF-0742-110B-9D769DF5B688}"/>
              </a:ext>
            </a:extLst>
          </p:cNvPr>
          <p:cNvSpPr>
            <a:spLocks noGrp="1" noChangeArrowheads="1"/>
          </p:cNvSpPr>
          <p:nvPr>
            <p:ph type="title"/>
          </p:nvPr>
        </p:nvSpPr>
        <p:spPr/>
        <p:txBody>
          <a:bodyPr/>
          <a:lstStyle/>
          <a:p>
            <a:r>
              <a:rPr lang="en-US" altLang="en-SE" dirty="0"/>
              <a:t>Bellman-Ford Algorithm Example 1</a:t>
            </a:r>
          </a:p>
        </p:txBody>
      </p:sp>
      <p:grpSp>
        <p:nvGrpSpPr>
          <p:cNvPr id="117763" name="Group 3">
            <a:extLst>
              <a:ext uri="{FF2B5EF4-FFF2-40B4-BE49-F238E27FC236}">
                <a16:creationId xmlns:a16="http://schemas.microsoft.com/office/drawing/2014/main" id="{1237A4F8-0475-6666-1F3B-CAE3795610E7}"/>
              </a:ext>
            </a:extLst>
          </p:cNvPr>
          <p:cNvGrpSpPr>
            <a:grpSpLocks/>
          </p:cNvGrpSpPr>
          <p:nvPr/>
        </p:nvGrpSpPr>
        <p:grpSpPr bwMode="auto">
          <a:xfrm>
            <a:off x="1143000" y="3276600"/>
            <a:ext cx="533400" cy="533400"/>
            <a:chOff x="1824" y="2736"/>
            <a:chExt cx="336" cy="336"/>
          </a:xfrm>
        </p:grpSpPr>
        <p:sp>
          <p:nvSpPr>
            <p:cNvPr id="117764" name="Oval 4">
              <a:extLst>
                <a:ext uri="{FF2B5EF4-FFF2-40B4-BE49-F238E27FC236}">
                  <a16:creationId xmlns:a16="http://schemas.microsoft.com/office/drawing/2014/main" id="{1183E521-3035-7D24-750B-68C21556F7C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5" name="Text Box 5">
              <a:extLst>
                <a:ext uri="{FF2B5EF4-FFF2-40B4-BE49-F238E27FC236}">
                  <a16:creationId xmlns:a16="http://schemas.microsoft.com/office/drawing/2014/main" id="{F5648B41-96B2-EDC1-9B05-CB6EC18E646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7766" name="Group 6">
            <a:extLst>
              <a:ext uri="{FF2B5EF4-FFF2-40B4-BE49-F238E27FC236}">
                <a16:creationId xmlns:a16="http://schemas.microsoft.com/office/drawing/2014/main" id="{739AD22F-82ED-44FF-94D1-514B2F96FB2A}"/>
              </a:ext>
            </a:extLst>
          </p:cNvPr>
          <p:cNvGrpSpPr>
            <a:grpSpLocks/>
          </p:cNvGrpSpPr>
          <p:nvPr/>
        </p:nvGrpSpPr>
        <p:grpSpPr bwMode="auto">
          <a:xfrm>
            <a:off x="2057400" y="1981200"/>
            <a:ext cx="533400" cy="533400"/>
            <a:chOff x="1824" y="2736"/>
            <a:chExt cx="336" cy="336"/>
          </a:xfrm>
        </p:grpSpPr>
        <p:sp>
          <p:nvSpPr>
            <p:cNvPr id="117767" name="Oval 7">
              <a:extLst>
                <a:ext uri="{FF2B5EF4-FFF2-40B4-BE49-F238E27FC236}">
                  <a16:creationId xmlns:a16="http://schemas.microsoft.com/office/drawing/2014/main" id="{15CDA255-932B-F60B-348E-DEEC440E133D}"/>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8" name="Text Box 8">
              <a:extLst>
                <a:ext uri="{FF2B5EF4-FFF2-40B4-BE49-F238E27FC236}">
                  <a16:creationId xmlns:a16="http://schemas.microsoft.com/office/drawing/2014/main" id="{F03CEE13-9CC6-55BB-929E-F751449D47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7769" name="Group 9">
            <a:extLst>
              <a:ext uri="{FF2B5EF4-FFF2-40B4-BE49-F238E27FC236}">
                <a16:creationId xmlns:a16="http://schemas.microsoft.com/office/drawing/2014/main" id="{C5B8E34C-A4B5-BED2-7B47-146D4F357826}"/>
              </a:ext>
            </a:extLst>
          </p:cNvPr>
          <p:cNvGrpSpPr>
            <a:grpSpLocks/>
          </p:cNvGrpSpPr>
          <p:nvPr/>
        </p:nvGrpSpPr>
        <p:grpSpPr bwMode="auto">
          <a:xfrm>
            <a:off x="1143000" y="4495800"/>
            <a:ext cx="533400" cy="533400"/>
            <a:chOff x="1824" y="2736"/>
            <a:chExt cx="336" cy="336"/>
          </a:xfrm>
        </p:grpSpPr>
        <p:sp>
          <p:nvSpPr>
            <p:cNvPr id="117770" name="Oval 10">
              <a:extLst>
                <a:ext uri="{FF2B5EF4-FFF2-40B4-BE49-F238E27FC236}">
                  <a16:creationId xmlns:a16="http://schemas.microsoft.com/office/drawing/2014/main" id="{8BDA1991-FDF0-A5D4-F65A-61FD08AEDA8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1" name="Text Box 11">
              <a:extLst>
                <a:ext uri="{FF2B5EF4-FFF2-40B4-BE49-F238E27FC236}">
                  <a16:creationId xmlns:a16="http://schemas.microsoft.com/office/drawing/2014/main" id="{B56CB066-1777-5DF9-E7CC-2614DDD74C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7772" name="Group 12">
            <a:extLst>
              <a:ext uri="{FF2B5EF4-FFF2-40B4-BE49-F238E27FC236}">
                <a16:creationId xmlns:a16="http://schemas.microsoft.com/office/drawing/2014/main" id="{9AE4CDF6-E0CE-98AE-EB8A-CD7F05BE9E2D}"/>
              </a:ext>
            </a:extLst>
          </p:cNvPr>
          <p:cNvGrpSpPr>
            <a:grpSpLocks/>
          </p:cNvGrpSpPr>
          <p:nvPr/>
        </p:nvGrpSpPr>
        <p:grpSpPr bwMode="auto">
          <a:xfrm>
            <a:off x="2209800" y="5334000"/>
            <a:ext cx="533400" cy="533400"/>
            <a:chOff x="1824" y="2736"/>
            <a:chExt cx="336" cy="336"/>
          </a:xfrm>
        </p:grpSpPr>
        <p:sp>
          <p:nvSpPr>
            <p:cNvPr id="117773" name="Oval 13">
              <a:extLst>
                <a:ext uri="{FF2B5EF4-FFF2-40B4-BE49-F238E27FC236}">
                  <a16:creationId xmlns:a16="http://schemas.microsoft.com/office/drawing/2014/main" id="{664069BA-D121-99A3-07E2-9634775EF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4" name="Text Box 14">
              <a:extLst>
                <a:ext uri="{FF2B5EF4-FFF2-40B4-BE49-F238E27FC236}">
                  <a16:creationId xmlns:a16="http://schemas.microsoft.com/office/drawing/2014/main" id="{E15D6B45-11FC-93E6-484C-CD31CB71DED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7775" name="Group 15">
            <a:extLst>
              <a:ext uri="{FF2B5EF4-FFF2-40B4-BE49-F238E27FC236}">
                <a16:creationId xmlns:a16="http://schemas.microsoft.com/office/drawing/2014/main" id="{41C7023B-DE65-351E-05CB-CE271BA77215}"/>
              </a:ext>
            </a:extLst>
          </p:cNvPr>
          <p:cNvGrpSpPr>
            <a:grpSpLocks/>
          </p:cNvGrpSpPr>
          <p:nvPr/>
        </p:nvGrpSpPr>
        <p:grpSpPr bwMode="auto">
          <a:xfrm>
            <a:off x="3505200" y="1981200"/>
            <a:ext cx="533400" cy="533400"/>
            <a:chOff x="1824" y="2736"/>
            <a:chExt cx="336" cy="336"/>
          </a:xfrm>
        </p:grpSpPr>
        <p:sp>
          <p:nvSpPr>
            <p:cNvPr id="117776" name="Oval 16">
              <a:extLst>
                <a:ext uri="{FF2B5EF4-FFF2-40B4-BE49-F238E27FC236}">
                  <a16:creationId xmlns:a16="http://schemas.microsoft.com/office/drawing/2014/main" id="{88B3D982-DC25-5428-5293-95AD4E854D7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7" name="Text Box 17">
              <a:extLst>
                <a:ext uri="{FF2B5EF4-FFF2-40B4-BE49-F238E27FC236}">
                  <a16:creationId xmlns:a16="http://schemas.microsoft.com/office/drawing/2014/main" id="{C8FE3793-5DDF-C1B4-CCE9-5BFE956ADE2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7778" name="Group 18">
            <a:extLst>
              <a:ext uri="{FF2B5EF4-FFF2-40B4-BE49-F238E27FC236}">
                <a16:creationId xmlns:a16="http://schemas.microsoft.com/office/drawing/2014/main" id="{6A390C26-912F-1ECD-71E7-17295F41011F}"/>
              </a:ext>
            </a:extLst>
          </p:cNvPr>
          <p:cNvGrpSpPr>
            <a:grpSpLocks/>
          </p:cNvGrpSpPr>
          <p:nvPr/>
        </p:nvGrpSpPr>
        <p:grpSpPr bwMode="auto">
          <a:xfrm>
            <a:off x="3733800" y="5334000"/>
            <a:ext cx="533400" cy="533400"/>
            <a:chOff x="1824" y="2736"/>
            <a:chExt cx="336" cy="336"/>
          </a:xfrm>
        </p:grpSpPr>
        <p:sp>
          <p:nvSpPr>
            <p:cNvPr id="117779" name="Oval 19">
              <a:extLst>
                <a:ext uri="{FF2B5EF4-FFF2-40B4-BE49-F238E27FC236}">
                  <a16:creationId xmlns:a16="http://schemas.microsoft.com/office/drawing/2014/main" id="{DEEB3674-6E8F-DDC0-887E-88CF1F982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0" name="Text Box 20">
              <a:extLst>
                <a:ext uri="{FF2B5EF4-FFF2-40B4-BE49-F238E27FC236}">
                  <a16:creationId xmlns:a16="http://schemas.microsoft.com/office/drawing/2014/main" id="{29AF77E0-CB98-0304-8837-79146202CA4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7781" name="Group 21">
            <a:extLst>
              <a:ext uri="{FF2B5EF4-FFF2-40B4-BE49-F238E27FC236}">
                <a16:creationId xmlns:a16="http://schemas.microsoft.com/office/drawing/2014/main" id="{012F7FC2-1B43-C446-38D3-2E9C19854E63}"/>
              </a:ext>
            </a:extLst>
          </p:cNvPr>
          <p:cNvGrpSpPr>
            <a:grpSpLocks/>
          </p:cNvGrpSpPr>
          <p:nvPr/>
        </p:nvGrpSpPr>
        <p:grpSpPr bwMode="auto">
          <a:xfrm>
            <a:off x="4648200" y="3200400"/>
            <a:ext cx="533400" cy="533400"/>
            <a:chOff x="1824" y="2736"/>
            <a:chExt cx="336" cy="336"/>
          </a:xfrm>
        </p:grpSpPr>
        <p:sp>
          <p:nvSpPr>
            <p:cNvPr id="117782" name="Oval 22">
              <a:extLst>
                <a:ext uri="{FF2B5EF4-FFF2-40B4-BE49-F238E27FC236}">
                  <a16:creationId xmlns:a16="http://schemas.microsoft.com/office/drawing/2014/main" id="{69ACA3CB-E6AC-E36A-F7EB-843EA2517CB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3" name="Text Box 23">
              <a:extLst>
                <a:ext uri="{FF2B5EF4-FFF2-40B4-BE49-F238E27FC236}">
                  <a16:creationId xmlns:a16="http://schemas.microsoft.com/office/drawing/2014/main" id="{4B4EC023-91B8-DAED-B3A5-584CC8CF62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7784" name="Group 24">
            <a:extLst>
              <a:ext uri="{FF2B5EF4-FFF2-40B4-BE49-F238E27FC236}">
                <a16:creationId xmlns:a16="http://schemas.microsoft.com/office/drawing/2014/main" id="{D1AECB8A-BA0D-56EA-0E8B-E07FB67F0070}"/>
              </a:ext>
            </a:extLst>
          </p:cNvPr>
          <p:cNvGrpSpPr>
            <a:grpSpLocks/>
          </p:cNvGrpSpPr>
          <p:nvPr/>
        </p:nvGrpSpPr>
        <p:grpSpPr bwMode="auto">
          <a:xfrm>
            <a:off x="4724400" y="4419600"/>
            <a:ext cx="533400" cy="533400"/>
            <a:chOff x="1824" y="2736"/>
            <a:chExt cx="336" cy="336"/>
          </a:xfrm>
        </p:grpSpPr>
        <p:sp>
          <p:nvSpPr>
            <p:cNvPr id="117785" name="Oval 25">
              <a:extLst>
                <a:ext uri="{FF2B5EF4-FFF2-40B4-BE49-F238E27FC236}">
                  <a16:creationId xmlns:a16="http://schemas.microsoft.com/office/drawing/2014/main" id="{0D88E671-10DE-E665-BB9F-5FCE04170E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6" name="Text Box 26">
              <a:extLst>
                <a:ext uri="{FF2B5EF4-FFF2-40B4-BE49-F238E27FC236}">
                  <a16:creationId xmlns:a16="http://schemas.microsoft.com/office/drawing/2014/main" id="{414D225D-B377-11CF-1F5B-D262E7ADCC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7787" name="Line 27">
            <a:extLst>
              <a:ext uri="{FF2B5EF4-FFF2-40B4-BE49-F238E27FC236}">
                <a16:creationId xmlns:a16="http://schemas.microsoft.com/office/drawing/2014/main" id="{47F314D7-544C-0B84-4009-97659D58D0C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8" name="Line 28">
            <a:extLst>
              <a:ext uri="{FF2B5EF4-FFF2-40B4-BE49-F238E27FC236}">
                <a16:creationId xmlns:a16="http://schemas.microsoft.com/office/drawing/2014/main" id="{9CE1116C-7CE0-10C8-25DF-1AD97C2A64B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9" name="Line 29">
            <a:extLst>
              <a:ext uri="{FF2B5EF4-FFF2-40B4-BE49-F238E27FC236}">
                <a16:creationId xmlns:a16="http://schemas.microsoft.com/office/drawing/2014/main" id="{AD65E380-E24E-8A30-AB45-43FDCDA1A896}"/>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0" name="Line 30">
            <a:extLst>
              <a:ext uri="{FF2B5EF4-FFF2-40B4-BE49-F238E27FC236}">
                <a16:creationId xmlns:a16="http://schemas.microsoft.com/office/drawing/2014/main" id="{54725657-AF0E-AEF4-DC02-2E451AFB2E9C}"/>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1" name="Line 31">
            <a:extLst>
              <a:ext uri="{FF2B5EF4-FFF2-40B4-BE49-F238E27FC236}">
                <a16:creationId xmlns:a16="http://schemas.microsoft.com/office/drawing/2014/main" id="{27DA02C4-D882-FE28-9114-A4A3FB32583B}"/>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2" name="Line 32">
            <a:extLst>
              <a:ext uri="{FF2B5EF4-FFF2-40B4-BE49-F238E27FC236}">
                <a16:creationId xmlns:a16="http://schemas.microsoft.com/office/drawing/2014/main" id="{3EEC2313-2F79-D143-595A-1E8FFBAECC7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3" name="Line 33">
            <a:extLst>
              <a:ext uri="{FF2B5EF4-FFF2-40B4-BE49-F238E27FC236}">
                <a16:creationId xmlns:a16="http://schemas.microsoft.com/office/drawing/2014/main" id="{752DCDD3-3CF1-6D9F-F923-9F119C168018}"/>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4" name="Line 34">
            <a:extLst>
              <a:ext uri="{FF2B5EF4-FFF2-40B4-BE49-F238E27FC236}">
                <a16:creationId xmlns:a16="http://schemas.microsoft.com/office/drawing/2014/main" id="{85826BB8-07EE-68A4-7DED-A142100E5503}"/>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5" name="Line 35">
            <a:extLst>
              <a:ext uri="{FF2B5EF4-FFF2-40B4-BE49-F238E27FC236}">
                <a16:creationId xmlns:a16="http://schemas.microsoft.com/office/drawing/2014/main" id="{F31F4088-1270-6943-153E-FC913068EF3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6" name="Line 36">
            <a:extLst>
              <a:ext uri="{FF2B5EF4-FFF2-40B4-BE49-F238E27FC236}">
                <a16:creationId xmlns:a16="http://schemas.microsoft.com/office/drawing/2014/main" id="{3D7CA89B-512D-0496-DB31-BA17B4D9F01D}"/>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7" name="Line 37">
            <a:extLst>
              <a:ext uri="{FF2B5EF4-FFF2-40B4-BE49-F238E27FC236}">
                <a16:creationId xmlns:a16="http://schemas.microsoft.com/office/drawing/2014/main" id="{64029774-51F7-5E87-7E43-D59AD04DBFC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8" name="Text Box 38">
            <a:extLst>
              <a:ext uri="{FF2B5EF4-FFF2-40B4-BE49-F238E27FC236}">
                <a16:creationId xmlns:a16="http://schemas.microsoft.com/office/drawing/2014/main" id="{F5E334E5-28B6-3248-0114-15B3C50A3F9D}"/>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7799" name="Text Box 39">
            <a:extLst>
              <a:ext uri="{FF2B5EF4-FFF2-40B4-BE49-F238E27FC236}">
                <a16:creationId xmlns:a16="http://schemas.microsoft.com/office/drawing/2014/main" id="{A511DE97-AAC2-1705-3ADF-7DC8B2DE347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7800" name="Text Box 40">
            <a:extLst>
              <a:ext uri="{FF2B5EF4-FFF2-40B4-BE49-F238E27FC236}">
                <a16:creationId xmlns:a16="http://schemas.microsoft.com/office/drawing/2014/main" id="{2C01A84B-6262-F7D8-0F99-10E47FAA2277}"/>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1" name="Text Box 41">
            <a:extLst>
              <a:ext uri="{FF2B5EF4-FFF2-40B4-BE49-F238E27FC236}">
                <a16:creationId xmlns:a16="http://schemas.microsoft.com/office/drawing/2014/main" id="{7C8F14E4-7661-324D-EB4B-35BE0C372510}"/>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2" name="Text Box 42">
            <a:extLst>
              <a:ext uri="{FF2B5EF4-FFF2-40B4-BE49-F238E27FC236}">
                <a16:creationId xmlns:a16="http://schemas.microsoft.com/office/drawing/2014/main" id="{62DBAA97-0A70-29CB-B6C7-1A8FF009EB1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3" name="Text Box 43">
            <a:extLst>
              <a:ext uri="{FF2B5EF4-FFF2-40B4-BE49-F238E27FC236}">
                <a16:creationId xmlns:a16="http://schemas.microsoft.com/office/drawing/2014/main" id="{606B1226-BA32-64D6-07A3-D2AF4394E0CA}"/>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7804" name="Text Box 44">
            <a:extLst>
              <a:ext uri="{FF2B5EF4-FFF2-40B4-BE49-F238E27FC236}">
                <a16:creationId xmlns:a16="http://schemas.microsoft.com/office/drawing/2014/main" id="{26457803-CEA1-649A-67F9-5E5A2CDA1C7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5" name="Text Box 45">
            <a:extLst>
              <a:ext uri="{FF2B5EF4-FFF2-40B4-BE49-F238E27FC236}">
                <a16:creationId xmlns:a16="http://schemas.microsoft.com/office/drawing/2014/main" id="{64FE08BD-918B-B579-2E8A-DE5B90A7332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6" name="Text Box 46">
            <a:extLst>
              <a:ext uri="{FF2B5EF4-FFF2-40B4-BE49-F238E27FC236}">
                <a16:creationId xmlns:a16="http://schemas.microsoft.com/office/drawing/2014/main" id="{89B4FBBD-FF2E-B949-08FA-BF60AE117C53}"/>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7" name="Text Box 47">
            <a:extLst>
              <a:ext uri="{FF2B5EF4-FFF2-40B4-BE49-F238E27FC236}">
                <a16:creationId xmlns:a16="http://schemas.microsoft.com/office/drawing/2014/main" id="{37CBF829-54C8-B2D2-5309-3B698F8896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8" name="Text Box 48">
            <a:extLst>
              <a:ext uri="{FF2B5EF4-FFF2-40B4-BE49-F238E27FC236}">
                <a16:creationId xmlns:a16="http://schemas.microsoft.com/office/drawing/2014/main" id="{46BF0088-54BF-3BCC-5B88-9F25829B6D0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7809" name="Text Box 49">
            <a:extLst>
              <a:ext uri="{FF2B5EF4-FFF2-40B4-BE49-F238E27FC236}">
                <a16:creationId xmlns:a16="http://schemas.microsoft.com/office/drawing/2014/main" id="{1C1BB93F-379A-E952-894C-807F9A303A01}"/>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7810" name="Text Box 50">
            <a:extLst>
              <a:ext uri="{FF2B5EF4-FFF2-40B4-BE49-F238E27FC236}">
                <a16:creationId xmlns:a16="http://schemas.microsoft.com/office/drawing/2014/main" id="{B7299C61-1AB7-7108-7F98-95ADA259B06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7811" name="Text Box 51">
            <a:extLst>
              <a:ext uri="{FF2B5EF4-FFF2-40B4-BE49-F238E27FC236}">
                <a16:creationId xmlns:a16="http://schemas.microsoft.com/office/drawing/2014/main" id="{EAA183C1-31A3-CD23-491C-378F54DE1C8B}"/>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7812" name="Text Box 52">
            <a:extLst>
              <a:ext uri="{FF2B5EF4-FFF2-40B4-BE49-F238E27FC236}">
                <a16:creationId xmlns:a16="http://schemas.microsoft.com/office/drawing/2014/main" id="{90D0D07B-CFDC-2825-ABE0-3C64E9ED7D30}"/>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7813" name="Text Box 53">
            <a:extLst>
              <a:ext uri="{FF2B5EF4-FFF2-40B4-BE49-F238E27FC236}">
                <a16:creationId xmlns:a16="http://schemas.microsoft.com/office/drawing/2014/main" id="{9FF0E3F7-172B-3819-C486-5740BDDC423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14</a:t>
            </a:r>
          </a:p>
        </p:txBody>
      </p:sp>
      <p:sp>
        <p:nvSpPr>
          <p:cNvPr id="117814" name="Text Box 54">
            <a:extLst>
              <a:ext uri="{FF2B5EF4-FFF2-40B4-BE49-F238E27FC236}">
                <a16:creationId xmlns:a16="http://schemas.microsoft.com/office/drawing/2014/main" id="{24336AFD-E4CD-806E-A0FD-422127FAECC6}"/>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7815" name="Text Box 55">
            <a:extLst>
              <a:ext uri="{FF2B5EF4-FFF2-40B4-BE49-F238E27FC236}">
                <a16:creationId xmlns:a16="http://schemas.microsoft.com/office/drawing/2014/main" id="{BD210D2A-D43E-52D1-FF67-DE077B77822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7816" name="Text Box 56">
            <a:extLst>
              <a:ext uri="{FF2B5EF4-FFF2-40B4-BE49-F238E27FC236}">
                <a16:creationId xmlns:a16="http://schemas.microsoft.com/office/drawing/2014/main" id="{CBFB3D46-1423-A42B-ABF6-E1B00870DDAC}"/>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7817" name="Text Box 57">
            <a:extLst>
              <a:ext uri="{FF2B5EF4-FFF2-40B4-BE49-F238E27FC236}">
                <a16:creationId xmlns:a16="http://schemas.microsoft.com/office/drawing/2014/main" id="{F18A90C3-A559-02A7-E34E-6946007CAA45}"/>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5</a:t>
            </a:r>
          </a:p>
        </p:txBody>
      </p:sp>
      <p:sp>
        <p:nvSpPr>
          <p:cNvPr id="117818" name="Text Box 58">
            <a:extLst>
              <a:ext uri="{FF2B5EF4-FFF2-40B4-BE49-F238E27FC236}">
                <a16:creationId xmlns:a16="http://schemas.microsoft.com/office/drawing/2014/main" id="{09EB94A1-7CC2-728A-BEE7-D113557F67C1}"/>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B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416046"/>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prevvertex</a:t>
            </a:r>
            <a:r>
              <a:rPr lang="en-US" dirty="0">
                <a:latin typeface="Arial" panose="020B0604020202020204" pitchFamily="34" charset="0"/>
                <a:cs typeface="Arial" panose="020B0604020202020204" pitchFamily="34" charset="0"/>
              </a:rPr>
              <a:t>[w]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prevvertex</a:t>
            </a:r>
            <a:r>
              <a:rPr lang="en-US" dirty="0">
                <a:latin typeface="Arial" panose="020B0604020202020204" pitchFamily="34" charset="0"/>
                <a:cs typeface="Arial" panose="020B0604020202020204" pitchFamily="34" charset="0"/>
              </a:rPr>
              <a:t>[w].</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[w]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[w],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e.weight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prevvertex</a:t>
            </a:r>
            <a:r>
              <a:rPr lang="en-US" sz="1600" dirty="0">
                <a:latin typeface="Arial" panose="020B0604020202020204" pitchFamily="34" charset="0"/>
                <a:cs typeface="Arial" panose="020B0604020202020204" pitchFamily="34" charset="0"/>
              </a:rPr>
              <a:t>[w]=v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604750" y="6270652"/>
            <a:ext cx="2919135" cy="760826"/>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w goes through vertex u,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sz="1400" dirty="0" err="1">
                <a:solidFill>
                  <a:srgbClr val="8D3124"/>
                </a:solidFill>
                <a:latin typeface="Arial" panose="020B0604020202020204" pitchFamily="34" charset="0"/>
                <a:cs typeface="Arial" panose="020B0604020202020204" pitchFamily="34" charset="0"/>
              </a:rPr>
              <a:t>v→w</a:t>
            </a:r>
            <a:r>
              <a:rPr lang="en-GB" sz="1400" dirty="0">
                <a:solidFill>
                  <a:srgbClr val="8D3124"/>
                </a:solidFill>
                <a:latin typeface="Arial" panose="020B0604020202020204" pitchFamily="34" charset="0"/>
                <a:cs typeface="Arial" panose="020B0604020202020204" pitchFamily="34" charset="0"/>
              </a:rPr>
              <a:t>, the shortest path from s to w is updated to go through vertex v,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076527"/>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prevvertex</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670650"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prevvertex</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[w]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a:t>
            </a:r>
            <a:r>
              <a:rPr lang="en-US" sz="1600" dirty="0" err="1">
                <a:solidFill>
                  <a:schemeClr val="tx1"/>
                </a:solidFill>
                <a:latin typeface="Times New Roman" panose="02020603050405020304" pitchFamily="18" charset="0"/>
                <a:cs typeface="Times New Roman" panose="02020603050405020304" pitchFamily="18" charset="0"/>
              </a:rPr>
              <a:t>e.weight</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[w]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a:t>
            </a:r>
            <a:r>
              <a:rPr lang="en-US" sz="1600" dirty="0" err="1">
                <a:solidFill>
                  <a:schemeClr val="tx1"/>
                </a:solidFill>
                <a:latin typeface="Times New Roman" panose="02020603050405020304" pitchFamily="18" charset="0"/>
                <a:cs typeface="Times New Roman" panose="02020603050405020304" pitchFamily="18" charset="0"/>
              </a:rPr>
              <a:t>e.weight</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prevvertex</a:t>
            </a:r>
            <a:r>
              <a:rPr lang="en-US" sz="1600" dirty="0">
                <a:solidFill>
                  <a:schemeClr val="tx1"/>
                </a:solidFill>
                <a:latin typeface="Times New Roman" panose="02020603050405020304" pitchFamily="18" charset="0"/>
                <a:cs typeface="Times New Roman" panose="02020603050405020304" pitchFamily="18" charset="0"/>
              </a:rPr>
              <a:t>[w] = v</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u</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F3C8A4D-348C-60DF-C364-272516371823}"/>
              </a:ext>
            </a:extLst>
          </p:cNvPr>
          <p:cNvSpPr>
            <a:spLocks noGrp="1" noChangeArrowheads="1"/>
          </p:cNvSpPr>
          <p:nvPr>
            <p:ph type="title"/>
          </p:nvPr>
        </p:nvSpPr>
        <p:spPr/>
        <p:txBody>
          <a:bodyPr/>
          <a:lstStyle/>
          <a:p>
            <a:r>
              <a:rPr lang="en-US" altLang="en-SE" dirty="0"/>
              <a:t>Bellman-Ford Algorithm Example 1</a:t>
            </a:r>
          </a:p>
        </p:txBody>
      </p:sp>
      <p:grpSp>
        <p:nvGrpSpPr>
          <p:cNvPr id="118787" name="Group 3">
            <a:extLst>
              <a:ext uri="{FF2B5EF4-FFF2-40B4-BE49-F238E27FC236}">
                <a16:creationId xmlns:a16="http://schemas.microsoft.com/office/drawing/2014/main" id="{0AFF5FFE-E8A3-CA72-BBC4-E845D38AC742}"/>
              </a:ext>
            </a:extLst>
          </p:cNvPr>
          <p:cNvGrpSpPr>
            <a:grpSpLocks/>
          </p:cNvGrpSpPr>
          <p:nvPr/>
        </p:nvGrpSpPr>
        <p:grpSpPr bwMode="auto">
          <a:xfrm>
            <a:off x="1143000" y="3276600"/>
            <a:ext cx="533400" cy="533400"/>
            <a:chOff x="1824" y="2736"/>
            <a:chExt cx="336" cy="336"/>
          </a:xfrm>
        </p:grpSpPr>
        <p:sp>
          <p:nvSpPr>
            <p:cNvPr id="118788" name="Oval 4">
              <a:extLst>
                <a:ext uri="{FF2B5EF4-FFF2-40B4-BE49-F238E27FC236}">
                  <a16:creationId xmlns:a16="http://schemas.microsoft.com/office/drawing/2014/main" id="{A23280B2-92FA-F019-4C50-982952DE89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89" name="Text Box 5">
              <a:extLst>
                <a:ext uri="{FF2B5EF4-FFF2-40B4-BE49-F238E27FC236}">
                  <a16:creationId xmlns:a16="http://schemas.microsoft.com/office/drawing/2014/main" id="{77F237F3-41CE-83CE-71EE-9A582C4B6BB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8790" name="Group 6">
            <a:extLst>
              <a:ext uri="{FF2B5EF4-FFF2-40B4-BE49-F238E27FC236}">
                <a16:creationId xmlns:a16="http://schemas.microsoft.com/office/drawing/2014/main" id="{C3E8A9F9-D02D-6578-F380-22DEF0D896FC}"/>
              </a:ext>
            </a:extLst>
          </p:cNvPr>
          <p:cNvGrpSpPr>
            <a:grpSpLocks/>
          </p:cNvGrpSpPr>
          <p:nvPr/>
        </p:nvGrpSpPr>
        <p:grpSpPr bwMode="auto">
          <a:xfrm>
            <a:off x="2057400" y="1981200"/>
            <a:ext cx="533400" cy="533400"/>
            <a:chOff x="1824" y="2736"/>
            <a:chExt cx="336" cy="336"/>
          </a:xfrm>
        </p:grpSpPr>
        <p:sp>
          <p:nvSpPr>
            <p:cNvPr id="118791" name="Oval 7">
              <a:extLst>
                <a:ext uri="{FF2B5EF4-FFF2-40B4-BE49-F238E27FC236}">
                  <a16:creationId xmlns:a16="http://schemas.microsoft.com/office/drawing/2014/main" id="{571D7F4C-A2EF-3BD6-E427-11ED040B4815}"/>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2" name="Text Box 8">
              <a:extLst>
                <a:ext uri="{FF2B5EF4-FFF2-40B4-BE49-F238E27FC236}">
                  <a16:creationId xmlns:a16="http://schemas.microsoft.com/office/drawing/2014/main" id="{C4EDEB03-5867-A5C7-F580-C2109984D86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8793" name="Group 9">
            <a:extLst>
              <a:ext uri="{FF2B5EF4-FFF2-40B4-BE49-F238E27FC236}">
                <a16:creationId xmlns:a16="http://schemas.microsoft.com/office/drawing/2014/main" id="{4E679F47-09CE-7843-8814-23D56C4E3C43}"/>
              </a:ext>
            </a:extLst>
          </p:cNvPr>
          <p:cNvGrpSpPr>
            <a:grpSpLocks/>
          </p:cNvGrpSpPr>
          <p:nvPr/>
        </p:nvGrpSpPr>
        <p:grpSpPr bwMode="auto">
          <a:xfrm>
            <a:off x="1143000" y="4495800"/>
            <a:ext cx="533400" cy="533400"/>
            <a:chOff x="1824" y="2736"/>
            <a:chExt cx="336" cy="336"/>
          </a:xfrm>
        </p:grpSpPr>
        <p:sp>
          <p:nvSpPr>
            <p:cNvPr id="118794" name="Oval 10">
              <a:extLst>
                <a:ext uri="{FF2B5EF4-FFF2-40B4-BE49-F238E27FC236}">
                  <a16:creationId xmlns:a16="http://schemas.microsoft.com/office/drawing/2014/main" id="{637502C2-C14E-002C-7EB5-B88E0ED4B0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5" name="Text Box 11">
              <a:extLst>
                <a:ext uri="{FF2B5EF4-FFF2-40B4-BE49-F238E27FC236}">
                  <a16:creationId xmlns:a16="http://schemas.microsoft.com/office/drawing/2014/main" id="{92DFA486-31A0-3D54-F47E-C4800D3855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8796" name="Group 12">
            <a:extLst>
              <a:ext uri="{FF2B5EF4-FFF2-40B4-BE49-F238E27FC236}">
                <a16:creationId xmlns:a16="http://schemas.microsoft.com/office/drawing/2014/main" id="{1B9C1586-7D89-2BBF-B0FF-F678851E2D57}"/>
              </a:ext>
            </a:extLst>
          </p:cNvPr>
          <p:cNvGrpSpPr>
            <a:grpSpLocks/>
          </p:cNvGrpSpPr>
          <p:nvPr/>
        </p:nvGrpSpPr>
        <p:grpSpPr bwMode="auto">
          <a:xfrm>
            <a:off x="2209800" y="5334000"/>
            <a:ext cx="533400" cy="533400"/>
            <a:chOff x="1824" y="2736"/>
            <a:chExt cx="336" cy="336"/>
          </a:xfrm>
        </p:grpSpPr>
        <p:sp>
          <p:nvSpPr>
            <p:cNvPr id="118797" name="Oval 13">
              <a:extLst>
                <a:ext uri="{FF2B5EF4-FFF2-40B4-BE49-F238E27FC236}">
                  <a16:creationId xmlns:a16="http://schemas.microsoft.com/office/drawing/2014/main" id="{412F46C5-2FD8-82BD-683B-6A8427F7D85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8" name="Text Box 14">
              <a:extLst>
                <a:ext uri="{FF2B5EF4-FFF2-40B4-BE49-F238E27FC236}">
                  <a16:creationId xmlns:a16="http://schemas.microsoft.com/office/drawing/2014/main" id="{F5356852-2D50-C196-44CC-1588402E31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8799" name="Group 15">
            <a:extLst>
              <a:ext uri="{FF2B5EF4-FFF2-40B4-BE49-F238E27FC236}">
                <a16:creationId xmlns:a16="http://schemas.microsoft.com/office/drawing/2014/main" id="{C1C40073-0B30-72CA-9112-0AED893D54AA}"/>
              </a:ext>
            </a:extLst>
          </p:cNvPr>
          <p:cNvGrpSpPr>
            <a:grpSpLocks/>
          </p:cNvGrpSpPr>
          <p:nvPr/>
        </p:nvGrpSpPr>
        <p:grpSpPr bwMode="auto">
          <a:xfrm>
            <a:off x="3505200" y="1981200"/>
            <a:ext cx="533400" cy="533400"/>
            <a:chOff x="1824" y="2736"/>
            <a:chExt cx="336" cy="336"/>
          </a:xfrm>
        </p:grpSpPr>
        <p:sp>
          <p:nvSpPr>
            <p:cNvPr id="118800" name="Oval 16">
              <a:extLst>
                <a:ext uri="{FF2B5EF4-FFF2-40B4-BE49-F238E27FC236}">
                  <a16:creationId xmlns:a16="http://schemas.microsoft.com/office/drawing/2014/main" id="{8B0D7612-AFC4-5F04-EFE3-A05183307E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1" name="Text Box 17">
              <a:extLst>
                <a:ext uri="{FF2B5EF4-FFF2-40B4-BE49-F238E27FC236}">
                  <a16:creationId xmlns:a16="http://schemas.microsoft.com/office/drawing/2014/main" id="{98365DF3-ABDF-A916-C61D-E6588DB7CD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8802" name="Group 18">
            <a:extLst>
              <a:ext uri="{FF2B5EF4-FFF2-40B4-BE49-F238E27FC236}">
                <a16:creationId xmlns:a16="http://schemas.microsoft.com/office/drawing/2014/main" id="{9F632138-789E-B7D8-EA8B-A30C58481208}"/>
              </a:ext>
            </a:extLst>
          </p:cNvPr>
          <p:cNvGrpSpPr>
            <a:grpSpLocks/>
          </p:cNvGrpSpPr>
          <p:nvPr/>
        </p:nvGrpSpPr>
        <p:grpSpPr bwMode="auto">
          <a:xfrm>
            <a:off x="3733800" y="5334000"/>
            <a:ext cx="533400" cy="533400"/>
            <a:chOff x="1824" y="2736"/>
            <a:chExt cx="336" cy="336"/>
          </a:xfrm>
        </p:grpSpPr>
        <p:sp>
          <p:nvSpPr>
            <p:cNvPr id="118803" name="Oval 19">
              <a:extLst>
                <a:ext uri="{FF2B5EF4-FFF2-40B4-BE49-F238E27FC236}">
                  <a16:creationId xmlns:a16="http://schemas.microsoft.com/office/drawing/2014/main" id="{8FCAA39D-10E1-20C5-35FB-BB1D166D505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4" name="Text Box 20">
              <a:extLst>
                <a:ext uri="{FF2B5EF4-FFF2-40B4-BE49-F238E27FC236}">
                  <a16:creationId xmlns:a16="http://schemas.microsoft.com/office/drawing/2014/main" id="{15AD2EE2-5A43-EEC9-F054-2C1C66DEB7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8805" name="Group 21">
            <a:extLst>
              <a:ext uri="{FF2B5EF4-FFF2-40B4-BE49-F238E27FC236}">
                <a16:creationId xmlns:a16="http://schemas.microsoft.com/office/drawing/2014/main" id="{CC5461E9-2C52-E854-D8FF-B8C0AC48E68E}"/>
              </a:ext>
            </a:extLst>
          </p:cNvPr>
          <p:cNvGrpSpPr>
            <a:grpSpLocks/>
          </p:cNvGrpSpPr>
          <p:nvPr/>
        </p:nvGrpSpPr>
        <p:grpSpPr bwMode="auto">
          <a:xfrm>
            <a:off x="4648200" y="3200400"/>
            <a:ext cx="533400" cy="533400"/>
            <a:chOff x="1824" y="2736"/>
            <a:chExt cx="336" cy="336"/>
          </a:xfrm>
        </p:grpSpPr>
        <p:sp>
          <p:nvSpPr>
            <p:cNvPr id="118806" name="Oval 22">
              <a:extLst>
                <a:ext uri="{FF2B5EF4-FFF2-40B4-BE49-F238E27FC236}">
                  <a16:creationId xmlns:a16="http://schemas.microsoft.com/office/drawing/2014/main" id="{6C7146C1-9BE1-BED3-1101-A12871EE9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7" name="Text Box 23">
              <a:extLst>
                <a:ext uri="{FF2B5EF4-FFF2-40B4-BE49-F238E27FC236}">
                  <a16:creationId xmlns:a16="http://schemas.microsoft.com/office/drawing/2014/main" id="{5F85D685-3AAF-1DA1-1595-4A8411B6C6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8808" name="Group 24">
            <a:extLst>
              <a:ext uri="{FF2B5EF4-FFF2-40B4-BE49-F238E27FC236}">
                <a16:creationId xmlns:a16="http://schemas.microsoft.com/office/drawing/2014/main" id="{DFAFAADD-C4AD-E586-3BAF-78D6C95FAF16}"/>
              </a:ext>
            </a:extLst>
          </p:cNvPr>
          <p:cNvGrpSpPr>
            <a:grpSpLocks/>
          </p:cNvGrpSpPr>
          <p:nvPr/>
        </p:nvGrpSpPr>
        <p:grpSpPr bwMode="auto">
          <a:xfrm>
            <a:off x="4724400" y="4419600"/>
            <a:ext cx="533400" cy="533400"/>
            <a:chOff x="1824" y="2736"/>
            <a:chExt cx="336" cy="336"/>
          </a:xfrm>
        </p:grpSpPr>
        <p:sp>
          <p:nvSpPr>
            <p:cNvPr id="118809" name="Oval 25">
              <a:extLst>
                <a:ext uri="{FF2B5EF4-FFF2-40B4-BE49-F238E27FC236}">
                  <a16:creationId xmlns:a16="http://schemas.microsoft.com/office/drawing/2014/main" id="{2544274C-9C5D-C874-36D8-83E21279D0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10" name="Text Box 26">
              <a:extLst>
                <a:ext uri="{FF2B5EF4-FFF2-40B4-BE49-F238E27FC236}">
                  <a16:creationId xmlns:a16="http://schemas.microsoft.com/office/drawing/2014/main" id="{8131D6BB-B740-2972-653B-2E3FAF36CD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8811" name="Line 27">
            <a:extLst>
              <a:ext uri="{FF2B5EF4-FFF2-40B4-BE49-F238E27FC236}">
                <a16:creationId xmlns:a16="http://schemas.microsoft.com/office/drawing/2014/main" id="{A2BFC105-2483-A205-7A0D-90693E79E3D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2" name="Line 28">
            <a:extLst>
              <a:ext uri="{FF2B5EF4-FFF2-40B4-BE49-F238E27FC236}">
                <a16:creationId xmlns:a16="http://schemas.microsoft.com/office/drawing/2014/main" id="{8EB78786-51F2-B2DF-3CAF-C7EA219E7F43}"/>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3" name="Line 29">
            <a:extLst>
              <a:ext uri="{FF2B5EF4-FFF2-40B4-BE49-F238E27FC236}">
                <a16:creationId xmlns:a16="http://schemas.microsoft.com/office/drawing/2014/main" id="{D7E1C655-B269-6C91-4B0A-AFDB135C9B1E}"/>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4" name="Line 30">
            <a:extLst>
              <a:ext uri="{FF2B5EF4-FFF2-40B4-BE49-F238E27FC236}">
                <a16:creationId xmlns:a16="http://schemas.microsoft.com/office/drawing/2014/main" id="{B40152ED-11F1-E23D-FC6C-C896D36E334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5" name="Line 31">
            <a:extLst>
              <a:ext uri="{FF2B5EF4-FFF2-40B4-BE49-F238E27FC236}">
                <a16:creationId xmlns:a16="http://schemas.microsoft.com/office/drawing/2014/main" id="{B1543BB2-3A40-D669-3A57-B90485A5E97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6" name="Line 32">
            <a:extLst>
              <a:ext uri="{FF2B5EF4-FFF2-40B4-BE49-F238E27FC236}">
                <a16:creationId xmlns:a16="http://schemas.microsoft.com/office/drawing/2014/main" id="{736BA833-5CAF-58AF-BC8A-D10EDB1C6FB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7" name="Line 33">
            <a:extLst>
              <a:ext uri="{FF2B5EF4-FFF2-40B4-BE49-F238E27FC236}">
                <a16:creationId xmlns:a16="http://schemas.microsoft.com/office/drawing/2014/main" id="{187147FB-8D41-0946-E01D-8BD04F15CC7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8" name="Line 34">
            <a:extLst>
              <a:ext uri="{FF2B5EF4-FFF2-40B4-BE49-F238E27FC236}">
                <a16:creationId xmlns:a16="http://schemas.microsoft.com/office/drawing/2014/main" id="{D87CDB07-CEB3-354E-D491-C7E027B843F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9" name="Line 35">
            <a:extLst>
              <a:ext uri="{FF2B5EF4-FFF2-40B4-BE49-F238E27FC236}">
                <a16:creationId xmlns:a16="http://schemas.microsoft.com/office/drawing/2014/main" id="{F84F723B-DA26-09C2-6E2A-EE319AF7F17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0" name="Line 36">
            <a:extLst>
              <a:ext uri="{FF2B5EF4-FFF2-40B4-BE49-F238E27FC236}">
                <a16:creationId xmlns:a16="http://schemas.microsoft.com/office/drawing/2014/main" id="{4CF7A1C8-85E3-B002-6035-205E588B71CB}"/>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1" name="Line 37">
            <a:extLst>
              <a:ext uri="{FF2B5EF4-FFF2-40B4-BE49-F238E27FC236}">
                <a16:creationId xmlns:a16="http://schemas.microsoft.com/office/drawing/2014/main" id="{E15AFA29-CB4B-8DE4-BC71-170C5607D364}"/>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2" name="Text Box 38">
            <a:extLst>
              <a:ext uri="{FF2B5EF4-FFF2-40B4-BE49-F238E27FC236}">
                <a16:creationId xmlns:a16="http://schemas.microsoft.com/office/drawing/2014/main" id="{421EB34D-A539-19A0-0FC1-82B3751CC7D6}"/>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8823" name="Text Box 39">
            <a:extLst>
              <a:ext uri="{FF2B5EF4-FFF2-40B4-BE49-F238E27FC236}">
                <a16:creationId xmlns:a16="http://schemas.microsoft.com/office/drawing/2014/main" id="{38846EBC-5F82-BDC0-617D-DC17A7CAB79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8824" name="Text Box 40">
            <a:extLst>
              <a:ext uri="{FF2B5EF4-FFF2-40B4-BE49-F238E27FC236}">
                <a16:creationId xmlns:a16="http://schemas.microsoft.com/office/drawing/2014/main" id="{A2A09CAD-9E0B-67E9-C714-6F454F22D6A2}"/>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5" name="Text Box 41">
            <a:extLst>
              <a:ext uri="{FF2B5EF4-FFF2-40B4-BE49-F238E27FC236}">
                <a16:creationId xmlns:a16="http://schemas.microsoft.com/office/drawing/2014/main" id="{DF9AD386-97C6-02EF-EA6B-B3E2A4515A83}"/>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6" name="Text Box 42">
            <a:extLst>
              <a:ext uri="{FF2B5EF4-FFF2-40B4-BE49-F238E27FC236}">
                <a16:creationId xmlns:a16="http://schemas.microsoft.com/office/drawing/2014/main" id="{9D75C247-CD06-99CB-9B78-2D135C407D4C}"/>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7" name="Text Box 43">
            <a:extLst>
              <a:ext uri="{FF2B5EF4-FFF2-40B4-BE49-F238E27FC236}">
                <a16:creationId xmlns:a16="http://schemas.microsoft.com/office/drawing/2014/main" id="{1B56993E-2203-9914-D29B-78DACF11D5E0}"/>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8828" name="Text Box 44">
            <a:extLst>
              <a:ext uri="{FF2B5EF4-FFF2-40B4-BE49-F238E27FC236}">
                <a16:creationId xmlns:a16="http://schemas.microsoft.com/office/drawing/2014/main" id="{53C926CD-F8B1-D319-84DF-2E58C4C4F41D}"/>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9" name="Text Box 45">
            <a:extLst>
              <a:ext uri="{FF2B5EF4-FFF2-40B4-BE49-F238E27FC236}">
                <a16:creationId xmlns:a16="http://schemas.microsoft.com/office/drawing/2014/main" id="{570E39A7-C5D2-01D6-69A0-A3C7C6220C16}"/>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30" name="Text Box 46">
            <a:extLst>
              <a:ext uri="{FF2B5EF4-FFF2-40B4-BE49-F238E27FC236}">
                <a16:creationId xmlns:a16="http://schemas.microsoft.com/office/drawing/2014/main" id="{35D586EF-F4F4-9445-DD4D-4E32DEE1A9C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1" name="Text Box 47">
            <a:extLst>
              <a:ext uri="{FF2B5EF4-FFF2-40B4-BE49-F238E27FC236}">
                <a16:creationId xmlns:a16="http://schemas.microsoft.com/office/drawing/2014/main" id="{B5983301-5E32-61F1-5F14-D69498B1B7EB}"/>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2" name="Text Box 48">
            <a:extLst>
              <a:ext uri="{FF2B5EF4-FFF2-40B4-BE49-F238E27FC236}">
                <a16:creationId xmlns:a16="http://schemas.microsoft.com/office/drawing/2014/main" id="{3EB6CFF4-C212-989A-2CF3-032B733B363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8833" name="Text Box 49">
            <a:extLst>
              <a:ext uri="{FF2B5EF4-FFF2-40B4-BE49-F238E27FC236}">
                <a16:creationId xmlns:a16="http://schemas.microsoft.com/office/drawing/2014/main" id="{E625E369-40AA-B1D8-06D0-20DE2B217C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8834" name="Text Box 50">
            <a:extLst>
              <a:ext uri="{FF2B5EF4-FFF2-40B4-BE49-F238E27FC236}">
                <a16:creationId xmlns:a16="http://schemas.microsoft.com/office/drawing/2014/main" id="{2181510C-CB68-D2B2-4104-24345EB13594}"/>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5" name="Text Box 51">
            <a:extLst>
              <a:ext uri="{FF2B5EF4-FFF2-40B4-BE49-F238E27FC236}">
                <a16:creationId xmlns:a16="http://schemas.microsoft.com/office/drawing/2014/main" id="{A1F85985-6F51-0E7E-DDFD-C3AAD3A0955A}"/>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6" name="Text Box 52">
            <a:extLst>
              <a:ext uri="{FF2B5EF4-FFF2-40B4-BE49-F238E27FC236}">
                <a16:creationId xmlns:a16="http://schemas.microsoft.com/office/drawing/2014/main" id="{EDA4807B-5105-0864-0704-02E4032613C6}"/>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8837" name="Text Box 53">
            <a:extLst>
              <a:ext uri="{FF2B5EF4-FFF2-40B4-BE49-F238E27FC236}">
                <a16:creationId xmlns:a16="http://schemas.microsoft.com/office/drawing/2014/main" id="{47F0476D-14CC-A4C0-C1FD-0C7D70EEC710}"/>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8838" name="Text Box 54">
            <a:extLst>
              <a:ext uri="{FF2B5EF4-FFF2-40B4-BE49-F238E27FC236}">
                <a16:creationId xmlns:a16="http://schemas.microsoft.com/office/drawing/2014/main" id="{3AE55A23-19F7-89C0-7A0E-A43F36D6A5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8839" name="Text Box 55">
            <a:extLst>
              <a:ext uri="{FF2B5EF4-FFF2-40B4-BE49-F238E27FC236}">
                <a16:creationId xmlns:a16="http://schemas.microsoft.com/office/drawing/2014/main" id="{312A2749-26B7-20F4-0294-84C041E57895}"/>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8840" name="Text Box 56">
            <a:extLst>
              <a:ext uri="{FF2B5EF4-FFF2-40B4-BE49-F238E27FC236}">
                <a16:creationId xmlns:a16="http://schemas.microsoft.com/office/drawing/2014/main" id="{73EA9621-B33D-4827-90E4-411C961A580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8841" name="Text Box 57">
            <a:extLst>
              <a:ext uri="{FF2B5EF4-FFF2-40B4-BE49-F238E27FC236}">
                <a16:creationId xmlns:a16="http://schemas.microsoft.com/office/drawing/2014/main" id="{DD0783CD-4301-38D1-258E-AD356F435746}"/>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6</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85D3D4B-089A-2E9F-DFDB-173C4F4C2861}"/>
              </a:ext>
            </a:extLst>
          </p:cNvPr>
          <p:cNvSpPr>
            <a:spLocks noGrp="1" noChangeArrowheads="1"/>
          </p:cNvSpPr>
          <p:nvPr>
            <p:ph type="title"/>
          </p:nvPr>
        </p:nvSpPr>
        <p:spPr/>
        <p:txBody>
          <a:bodyPr/>
          <a:lstStyle/>
          <a:p>
            <a:r>
              <a:rPr lang="en-US" altLang="en-SE" dirty="0"/>
              <a:t>Bellman-Ford Algorithm Example 1</a:t>
            </a:r>
          </a:p>
        </p:txBody>
      </p:sp>
      <p:grpSp>
        <p:nvGrpSpPr>
          <p:cNvPr id="119811" name="Group 3">
            <a:extLst>
              <a:ext uri="{FF2B5EF4-FFF2-40B4-BE49-F238E27FC236}">
                <a16:creationId xmlns:a16="http://schemas.microsoft.com/office/drawing/2014/main" id="{7B8990CA-D140-9457-4D61-C4B5D2E5835D}"/>
              </a:ext>
            </a:extLst>
          </p:cNvPr>
          <p:cNvGrpSpPr>
            <a:grpSpLocks/>
          </p:cNvGrpSpPr>
          <p:nvPr/>
        </p:nvGrpSpPr>
        <p:grpSpPr bwMode="auto">
          <a:xfrm>
            <a:off x="1143000" y="3276600"/>
            <a:ext cx="533400" cy="533400"/>
            <a:chOff x="1824" y="2736"/>
            <a:chExt cx="336" cy="336"/>
          </a:xfrm>
        </p:grpSpPr>
        <p:sp>
          <p:nvSpPr>
            <p:cNvPr id="119812" name="Oval 4">
              <a:extLst>
                <a:ext uri="{FF2B5EF4-FFF2-40B4-BE49-F238E27FC236}">
                  <a16:creationId xmlns:a16="http://schemas.microsoft.com/office/drawing/2014/main" id="{F3EEDFDF-4C60-B981-FBA3-644576FCFF9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3" name="Text Box 5">
              <a:extLst>
                <a:ext uri="{FF2B5EF4-FFF2-40B4-BE49-F238E27FC236}">
                  <a16:creationId xmlns:a16="http://schemas.microsoft.com/office/drawing/2014/main" id="{68C7BF46-0DC6-506C-39E2-6D012DB92C4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9814" name="Group 6">
            <a:extLst>
              <a:ext uri="{FF2B5EF4-FFF2-40B4-BE49-F238E27FC236}">
                <a16:creationId xmlns:a16="http://schemas.microsoft.com/office/drawing/2014/main" id="{73580B65-BF32-4ACD-FD5A-14CF8C124D65}"/>
              </a:ext>
            </a:extLst>
          </p:cNvPr>
          <p:cNvGrpSpPr>
            <a:grpSpLocks/>
          </p:cNvGrpSpPr>
          <p:nvPr/>
        </p:nvGrpSpPr>
        <p:grpSpPr bwMode="auto">
          <a:xfrm>
            <a:off x="2057400" y="1981200"/>
            <a:ext cx="533400" cy="533400"/>
            <a:chOff x="1824" y="2736"/>
            <a:chExt cx="336" cy="336"/>
          </a:xfrm>
        </p:grpSpPr>
        <p:sp>
          <p:nvSpPr>
            <p:cNvPr id="119815" name="Oval 7">
              <a:extLst>
                <a:ext uri="{FF2B5EF4-FFF2-40B4-BE49-F238E27FC236}">
                  <a16:creationId xmlns:a16="http://schemas.microsoft.com/office/drawing/2014/main" id="{527F3974-B544-8FC1-D1BC-AED38942BB3B}"/>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6" name="Text Box 8">
              <a:extLst>
                <a:ext uri="{FF2B5EF4-FFF2-40B4-BE49-F238E27FC236}">
                  <a16:creationId xmlns:a16="http://schemas.microsoft.com/office/drawing/2014/main" id="{13107429-4EA6-40B8-D9B4-3373BDF531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9817" name="Group 9">
            <a:extLst>
              <a:ext uri="{FF2B5EF4-FFF2-40B4-BE49-F238E27FC236}">
                <a16:creationId xmlns:a16="http://schemas.microsoft.com/office/drawing/2014/main" id="{5EAC583D-B93E-A773-7EB1-2F74393FF30E}"/>
              </a:ext>
            </a:extLst>
          </p:cNvPr>
          <p:cNvGrpSpPr>
            <a:grpSpLocks/>
          </p:cNvGrpSpPr>
          <p:nvPr/>
        </p:nvGrpSpPr>
        <p:grpSpPr bwMode="auto">
          <a:xfrm>
            <a:off x="1143000" y="4495800"/>
            <a:ext cx="533400" cy="533400"/>
            <a:chOff x="1824" y="2736"/>
            <a:chExt cx="336" cy="336"/>
          </a:xfrm>
        </p:grpSpPr>
        <p:sp>
          <p:nvSpPr>
            <p:cNvPr id="119818" name="Oval 10">
              <a:extLst>
                <a:ext uri="{FF2B5EF4-FFF2-40B4-BE49-F238E27FC236}">
                  <a16:creationId xmlns:a16="http://schemas.microsoft.com/office/drawing/2014/main" id="{7369AE9B-52DA-98F8-87E6-AAB086D772A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9" name="Text Box 11">
              <a:extLst>
                <a:ext uri="{FF2B5EF4-FFF2-40B4-BE49-F238E27FC236}">
                  <a16:creationId xmlns:a16="http://schemas.microsoft.com/office/drawing/2014/main" id="{A3796CE2-FF09-2A7E-13D0-414A8BF4FE3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9820" name="Group 12">
            <a:extLst>
              <a:ext uri="{FF2B5EF4-FFF2-40B4-BE49-F238E27FC236}">
                <a16:creationId xmlns:a16="http://schemas.microsoft.com/office/drawing/2014/main" id="{6E3CD916-18D5-7847-0394-27A567758160}"/>
              </a:ext>
            </a:extLst>
          </p:cNvPr>
          <p:cNvGrpSpPr>
            <a:grpSpLocks/>
          </p:cNvGrpSpPr>
          <p:nvPr/>
        </p:nvGrpSpPr>
        <p:grpSpPr bwMode="auto">
          <a:xfrm>
            <a:off x="2209800" y="5334000"/>
            <a:ext cx="533400" cy="533400"/>
            <a:chOff x="1824" y="2736"/>
            <a:chExt cx="336" cy="336"/>
          </a:xfrm>
        </p:grpSpPr>
        <p:sp>
          <p:nvSpPr>
            <p:cNvPr id="119821" name="Oval 13">
              <a:extLst>
                <a:ext uri="{FF2B5EF4-FFF2-40B4-BE49-F238E27FC236}">
                  <a16:creationId xmlns:a16="http://schemas.microsoft.com/office/drawing/2014/main" id="{8306A8DD-5A7F-000B-6892-07E265CE21F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2" name="Text Box 14">
              <a:extLst>
                <a:ext uri="{FF2B5EF4-FFF2-40B4-BE49-F238E27FC236}">
                  <a16:creationId xmlns:a16="http://schemas.microsoft.com/office/drawing/2014/main" id="{4D4F627E-9CE1-03DD-B60A-36749EAD2D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9823" name="Group 15">
            <a:extLst>
              <a:ext uri="{FF2B5EF4-FFF2-40B4-BE49-F238E27FC236}">
                <a16:creationId xmlns:a16="http://schemas.microsoft.com/office/drawing/2014/main" id="{7E8C1F76-8820-5D89-9C9F-AE434B18403C}"/>
              </a:ext>
            </a:extLst>
          </p:cNvPr>
          <p:cNvGrpSpPr>
            <a:grpSpLocks/>
          </p:cNvGrpSpPr>
          <p:nvPr/>
        </p:nvGrpSpPr>
        <p:grpSpPr bwMode="auto">
          <a:xfrm>
            <a:off x="3505200" y="1981200"/>
            <a:ext cx="533400" cy="533400"/>
            <a:chOff x="1824" y="2736"/>
            <a:chExt cx="336" cy="336"/>
          </a:xfrm>
        </p:grpSpPr>
        <p:sp>
          <p:nvSpPr>
            <p:cNvPr id="119824" name="Oval 16">
              <a:extLst>
                <a:ext uri="{FF2B5EF4-FFF2-40B4-BE49-F238E27FC236}">
                  <a16:creationId xmlns:a16="http://schemas.microsoft.com/office/drawing/2014/main" id="{957DCB8A-133E-FF83-C856-72E8FA7557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5" name="Text Box 17">
              <a:extLst>
                <a:ext uri="{FF2B5EF4-FFF2-40B4-BE49-F238E27FC236}">
                  <a16:creationId xmlns:a16="http://schemas.microsoft.com/office/drawing/2014/main" id="{D52480C7-4CEB-DE36-B5F3-0D6DAF509B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9826" name="Group 18">
            <a:extLst>
              <a:ext uri="{FF2B5EF4-FFF2-40B4-BE49-F238E27FC236}">
                <a16:creationId xmlns:a16="http://schemas.microsoft.com/office/drawing/2014/main" id="{AA642846-0CB5-77AC-E79A-5317DFD01DF1}"/>
              </a:ext>
            </a:extLst>
          </p:cNvPr>
          <p:cNvGrpSpPr>
            <a:grpSpLocks/>
          </p:cNvGrpSpPr>
          <p:nvPr/>
        </p:nvGrpSpPr>
        <p:grpSpPr bwMode="auto">
          <a:xfrm>
            <a:off x="3733800" y="5334000"/>
            <a:ext cx="533400" cy="533400"/>
            <a:chOff x="1824" y="2736"/>
            <a:chExt cx="336" cy="336"/>
          </a:xfrm>
        </p:grpSpPr>
        <p:sp>
          <p:nvSpPr>
            <p:cNvPr id="119827" name="Oval 19">
              <a:extLst>
                <a:ext uri="{FF2B5EF4-FFF2-40B4-BE49-F238E27FC236}">
                  <a16:creationId xmlns:a16="http://schemas.microsoft.com/office/drawing/2014/main" id="{F16C5FD5-F52F-FBBE-EED4-8A59E518B97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8" name="Text Box 20">
              <a:extLst>
                <a:ext uri="{FF2B5EF4-FFF2-40B4-BE49-F238E27FC236}">
                  <a16:creationId xmlns:a16="http://schemas.microsoft.com/office/drawing/2014/main" id="{EAC66820-A791-EA01-A12B-C246EDD4F9A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9829" name="Group 21">
            <a:extLst>
              <a:ext uri="{FF2B5EF4-FFF2-40B4-BE49-F238E27FC236}">
                <a16:creationId xmlns:a16="http://schemas.microsoft.com/office/drawing/2014/main" id="{384D7D86-4AB6-A70C-E77F-FD27DEBF3A21}"/>
              </a:ext>
            </a:extLst>
          </p:cNvPr>
          <p:cNvGrpSpPr>
            <a:grpSpLocks/>
          </p:cNvGrpSpPr>
          <p:nvPr/>
        </p:nvGrpSpPr>
        <p:grpSpPr bwMode="auto">
          <a:xfrm>
            <a:off x="4648200" y="3200400"/>
            <a:ext cx="533400" cy="533400"/>
            <a:chOff x="1824" y="2736"/>
            <a:chExt cx="336" cy="336"/>
          </a:xfrm>
        </p:grpSpPr>
        <p:sp>
          <p:nvSpPr>
            <p:cNvPr id="119830" name="Oval 22">
              <a:extLst>
                <a:ext uri="{FF2B5EF4-FFF2-40B4-BE49-F238E27FC236}">
                  <a16:creationId xmlns:a16="http://schemas.microsoft.com/office/drawing/2014/main" id="{586D3C95-1AC7-4621-091E-0DD09766D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1" name="Text Box 23">
              <a:extLst>
                <a:ext uri="{FF2B5EF4-FFF2-40B4-BE49-F238E27FC236}">
                  <a16:creationId xmlns:a16="http://schemas.microsoft.com/office/drawing/2014/main" id="{AEEAB271-FBA8-1EF9-EAFA-892F24464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9832" name="Group 24">
            <a:extLst>
              <a:ext uri="{FF2B5EF4-FFF2-40B4-BE49-F238E27FC236}">
                <a16:creationId xmlns:a16="http://schemas.microsoft.com/office/drawing/2014/main" id="{0438FB8B-B6D5-44E2-485E-7C30EC11B690}"/>
              </a:ext>
            </a:extLst>
          </p:cNvPr>
          <p:cNvGrpSpPr>
            <a:grpSpLocks/>
          </p:cNvGrpSpPr>
          <p:nvPr/>
        </p:nvGrpSpPr>
        <p:grpSpPr bwMode="auto">
          <a:xfrm>
            <a:off x="4724400" y="4419600"/>
            <a:ext cx="533400" cy="533400"/>
            <a:chOff x="1824" y="2736"/>
            <a:chExt cx="336" cy="336"/>
          </a:xfrm>
        </p:grpSpPr>
        <p:sp>
          <p:nvSpPr>
            <p:cNvPr id="119833" name="Oval 25">
              <a:extLst>
                <a:ext uri="{FF2B5EF4-FFF2-40B4-BE49-F238E27FC236}">
                  <a16:creationId xmlns:a16="http://schemas.microsoft.com/office/drawing/2014/main" id="{D5405911-D9F0-22D3-1CF8-5DDFC5C3C58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4" name="Text Box 26">
              <a:extLst>
                <a:ext uri="{FF2B5EF4-FFF2-40B4-BE49-F238E27FC236}">
                  <a16:creationId xmlns:a16="http://schemas.microsoft.com/office/drawing/2014/main" id="{7CB51E2E-CD4C-3D0C-70EB-8F2DF6F97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9835" name="Line 27">
            <a:extLst>
              <a:ext uri="{FF2B5EF4-FFF2-40B4-BE49-F238E27FC236}">
                <a16:creationId xmlns:a16="http://schemas.microsoft.com/office/drawing/2014/main" id="{2C2AA5FF-6458-8E4D-6C18-E21217768B3D}"/>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6" name="Line 28">
            <a:extLst>
              <a:ext uri="{FF2B5EF4-FFF2-40B4-BE49-F238E27FC236}">
                <a16:creationId xmlns:a16="http://schemas.microsoft.com/office/drawing/2014/main" id="{9A87E662-D9EA-2584-60A9-6EA8983DA52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7" name="Line 29">
            <a:extLst>
              <a:ext uri="{FF2B5EF4-FFF2-40B4-BE49-F238E27FC236}">
                <a16:creationId xmlns:a16="http://schemas.microsoft.com/office/drawing/2014/main" id="{FE14D5DE-CA0D-EA0E-3E40-B07E1B4AAAE2}"/>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8" name="Line 30">
            <a:extLst>
              <a:ext uri="{FF2B5EF4-FFF2-40B4-BE49-F238E27FC236}">
                <a16:creationId xmlns:a16="http://schemas.microsoft.com/office/drawing/2014/main" id="{1C172E98-8117-D09D-0104-95D1548F0E16}"/>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9" name="Line 31">
            <a:extLst>
              <a:ext uri="{FF2B5EF4-FFF2-40B4-BE49-F238E27FC236}">
                <a16:creationId xmlns:a16="http://schemas.microsoft.com/office/drawing/2014/main" id="{5D9277A9-1F8D-3234-5B5A-16D07F85A395}"/>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0" name="Line 32">
            <a:extLst>
              <a:ext uri="{FF2B5EF4-FFF2-40B4-BE49-F238E27FC236}">
                <a16:creationId xmlns:a16="http://schemas.microsoft.com/office/drawing/2014/main" id="{7A43880B-F453-D68C-F1A0-959598ED1B7E}"/>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1" name="Line 33">
            <a:extLst>
              <a:ext uri="{FF2B5EF4-FFF2-40B4-BE49-F238E27FC236}">
                <a16:creationId xmlns:a16="http://schemas.microsoft.com/office/drawing/2014/main" id="{C958FCC4-6A9B-5535-6594-E9EF346DB43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2" name="Line 34">
            <a:extLst>
              <a:ext uri="{FF2B5EF4-FFF2-40B4-BE49-F238E27FC236}">
                <a16:creationId xmlns:a16="http://schemas.microsoft.com/office/drawing/2014/main" id="{0B6B1986-6C5D-DD1D-CC9F-842AD4B29ABE}"/>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3" name="Line 35">
            <a:extLst>
              <a:ext uri="{FF2B5EF4-FFF2-40B4-BE49-F238E27FC236}">
                <a16:creationId xmlns:a16="http://schemas.microsoft.com/office/drawing/2014/main" id="{A8C9BD6B-6998-EE10-8F56-53137C8312F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4" name="Line 36">
            <a:extLst>
              <a:ext uri="{FF2B5EF4-FFF2-40B4-BE49-F238E27FC236}">
                <a16:creationId xmlns:a16="http://schemas.microsoft.com/office/drawing/2014/main" id="{E65C3F9B-A7B1-6162-0B73-F66C6F4E259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5" name="Line 37">
            <a:extLst>
              <a:ext uri="{FF2B5EF4-FFF2-40B4-BE49-F238E27FC236}">
                <a16:creationId xmlns:a16="http://schemas.microsoft.com/office/drawing/2014/main" id="{18F4C159-14C9-E6F0-8B11-C63357FA92A2}"/>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6" name="Text Box 38">
            <a:extLst>
              <a:ext uri="{FF2B5EF4-FFF2-40B4-BE49-F238E27FC236}">
                <a16:creationId xmlns:a16="http://schemas.microsoft.com/office/drawing/2014/main" id="{C43AF2B3-1575-84CA-E7BF-B2BCA47BD2DC}"/>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9847" name="Text Box 39">
            <a:extLst>
              <a:ext uri="{FF2B5EF4-FFF2-40B4-BE49-F238E27FC236}">
                <a16:creationId xmlns:a16="http://schemas.microsoft.com/office/drawing/2014/main" id="{65662589-8DAE-1A50-E460-E30D4905AE3D}"/>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9848" name="Text Box 40">
            <a:extLst>
              <a:ext uri="{FF2B5EF4-FFF2-40B4-BE49-F238E27FC236}">
                <a16:creationId xmlns:a16="http://schemas.microsoft.com/office/drawing/2014/main" id="{F669DB1B-8F43-44B2-B7AF-46D768226995}"/>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49" name="Text Box 41">
            <a:extLst>
              <a:ext uri="{FF2B5EF4-FFF2-40B4-BE49-F238E27FC236}">
                <a16:creationId xmlns:a16="http://schemas.microsoft.com/office/drawing/2014/main" id="{AD79C37B-FB04-BAA3-FEB9-6C5773CA714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0" name="Text Box 42">
            <a:extLst>
              <a:ext uri="{FF2B5EF4-FFF2-40B4-BE49-F238E27FC236}">
                <a16:creationId xmlns:a16="http://schemas.microsoft.com/office/drawing/2014/main" id="{308F4026-0322-4A8E-73C8-B8509AFB546B}"/>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1" name="Text Box 43">
            <a:extLst>
              <a:ext uri="{FF2B5EF4-FFF2-40B4-BE49-F238E27FC236}">
                <a16:creationId xmlns:a16="http://schemas.microsoft.com/office/drawing/2014/main" id="{F3983B74-36AA-C781-5123-847876A9E655}"/>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9852" name="Text Box 44">
            <a:extLst>
              <a:ext uri="{FF2B5EF4-FFF2-40B4-BE49-F238E27FC236}">
                <a16:creationId xmlns:a16="http://schemas.microsoft.com/office/drawing/2014/main" id="{1C262046-79F6-1B22-673B-F3935C2C03CB}"/>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3" name="Text Box 45">
            <a:extLst>
              <a:ext uri="{FF2B5EF4-FFF2-40B4-BE49-F238E27FC236}">
                <a16:creationId xmlns:a16="http://schemas.microsoft.com/office/drawing/2014/main" id="{97471102-CC42-7FCC-6ED1-B3150EE64724}"/>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4" name="Text Box 46">
            <a:extLst>
              <a:ext uri="{FF2B5EF4-FFF2-40B4-BE49-F238E27FC236}">
                <a16:creationId xmlns:a16="http://schemas.microsoft.com/office/drawing/2014/main" id="{1B067C60-22CD-5B75-7EF3-134855CAC69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5" name="Text Box 47">
            <a:extLst>
              <a:ext uri="{FF2B5EF4-FFF2-40B4-BE49-F238E27FC236}">
                <a16:creationId xmlns:a16="http://schemas.microsoft.com/office/drawing/2014/main" id="{69030065-C634-E63E-4F0F-EFC73EDD2A74}"/>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6" name="Text Box 48">
            <a:extLst>
              <a:ext uri="{FF2B5EF4-FFF2-40B4-BE49-F238E27FC236}">
                <a16:creationId xmlns:a16="http://schemas.microsoft.com/office/drawing/2014/main" id="{08563A89-7019-7457-CCFC-3E4656A8DCFE}"/>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9857" name="Text Box 49">
            <a:extLst>
              <a:ext uri="{FF2B5EF4-FFF2-40B4-BE49-F238E27FC236}">
                <a16:creationId xmlns:a16="http://schemas.microsoft.com/office/drawing/2014/main" id="{C59A34A2-EF5C-99F3-EC39-E1AB90B9BCE5}"/>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9858" name="Text Box 50">
            <a:extLst>
              <a:ext uri="{FF2B5EF4-FFF2-40B4-BE49-F238E27FC236}">
                <a16:creationId xmlns:a16="http://schemas.microsoft.com/office/drawing/2014/main" id="{38D06793-EEA3-6580-AD6E-0384F4D202A0}"/>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59" name="Text Box 51">
            <a:extLst>
              <a:ext uri="{FF2B5EF4-FFF2-40B4-BE49-F238E27FC236}">
                <a16:creationId xmlns:a16="http://schemas.microsoft.com/office/drawing/2014/main" id="{07658FC9-D61E-D9E8-ABFF-97D8DAC273B1}"/>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60" name="Text Box 52">
            <a:extLst>
              <a:ext uri="{FF2B5EF4-FFF2-40B4-BE49-F238E27FC236}">
                <a16:creationId xmlns:a16="http://schemas.microsoft.com/office/drawing/2014/main" id="{2F995D2F-2568-BB46-6F81-9D841ACC755B}"/>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6</a:t>
            </a:r>
          </a:p>
        </p:txBody>
      </p:sp>
      <p:sp>
        <p:nvSpPr>
          <p:cNvPr id="119861" name="Text Box 53">
            <a:extLst>
              <a:ext uri="{FF2B5EF4-FFF2-40B4-BE49-F238E27FC236}">
                <a16:creationId xmlns:a16="http://schemas.microsoft.com/office/drawing/2014/main" id="{D5FFC7BD-FFD1-8A8F-61D1-0F1C57665A5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9862" name="Text Box 54">
            <a:extLst>
              <a:ext uri="{FF2B5EF4-FFF2-40B4-BE49-F238E27FC236}">
                <a16:creationId xmlns:a16="http://schemas.microsoft.com/office/drawing/2014/main" id="{4DDC40DE-34B4-81FA-E662-58633ED0E9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9863" name="Text Box 55">
            <a:extLst>
              <a:ext uri="{FF2B5EF4-FFF2-40B4-BE49-F238E27FC236}">
                <a16:creationId xmlns:a16="http://schemas.microsoft.com/office/drawing/2014/main" id="{69A806DA-F76A-A7A2-7BC0-DA9BE5327BB1}"/>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9864" name="Text Box 56">
            <a:extLst>
              <a:ext uri="{FF2B5EF4-FFF2-40B4-BE49-F238E27FC236}">
                <a16:creationId xmlns:a16="http://schemas.microsoft.com/office/drawing/2014/main" id="{4867DD6D-379A-5FCC-61BF-8B3F61F3EF0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9865" name="Text Box 57">
            <a:extLst>
              <a:ext uri="{FF2B5EF4-FFF2-40B4-BE49-F238E27FC236}">
                <a16:creationId xmlns:a16="http://schemas.microsoft.com/office/drawing/2014/main" id="{C7F87E51-41D9-709A-48B2-53823DD552DB}"/>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7</a:t>
            </a:r>
          </a:p>
        </p:txBody>
      </p:sp>
      <p:sp>
        <p:nvSpPr>
          <p:cNvPr id="119866" name="Text Box 58">
            <a:extLst>
              <a:ext uri="{FF2B5EF4-FFF2-40B4-BE49-F238E27FC236}">
                <a16:creationId xmlns:a16="http://schemas.microsoft.com/office/drawing/2014/main" id="{A5742BD6-EDDC-10E1-973D-4A167A52D7C2}"/>
              </a:ext>
            </a:extLst>
          </p:cNvPr>
          <p:cNvSpPr txBox="1">
            <a:spLocks noChangeArrowheads="1"/>
          </p:cNvSpPr>
          <p:nvPr/>
        </p:nvSpPr>
        <p:spPr bwMode="auto">
          <a:xfrm>
            <a:off x="6019800" y="3200400"/>
            <a:ext cx="2209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dirty="0">
                <a:solidFill>
                  <a:srgbClr val="FF0000"/>
                </a:solidFill>
              </a:rPr>
              <a:t>D (and all other vertices) have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2</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54CF-B63C-335F-4B3D-C1CD72A87656}"/>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3 w. Negative Cycle</a:t>
            </a:r>
            <a:endParaRPr lang="en-SE" dirty="0"/>
          </a:p>
        </p:txBody>
      </p:sp>
      <p:sp>
        <p:nvSpPr>
          <p:cNvPr id="3" name="Content Placeholder 2">
            <a:extLst>
              <a:ext uri="{FF2B5EF4-FFF2-40B4-BE49-F238E27FC236}">
                <a16:creationId xmlns:a16="http://schemas.microsoft.com/office/drawing/2014/main" id="{B752FB2A-DEB7-4FA5-FD3D-5A0201D71C9B}"/>
              </a:ext>
            </a:extLst>
          </p:cNvPr>
          <p:cNvSpPr>
            <a:spLocks noGrp="1"/>
          </p:cNvSpPr>
          <p:nvPr>
            <p:ph idx="1"/>
          </p:nvPr>
        </p:nvSpPr>
        <p:spPr/>
        <p:txBody>
          <a:bodyPr/>
          <a:lstStyle/>
          <a:p>
            <a:endParaRPr lang="en-SE"/>
          </a:p>
        </p:txBody>
      </p:sp>
      <p:pic>
        <p:nvPicPr>
          <p:cNvPr id="6" name="Picture 5">
            <a:extLst>
              <a:ext uri="{FF2B5EF4-FFF2-40B4-BE49-F238E27FC236}">
                <a16:creationId xmlns:a16="http://schemas.microsoft.com/office/drawing/2014/main" id="{56B0B32B-592F-358F-FC0C-C5D385820198}"/>
              </a:ext>
            </a:extLst>
          </p:cNvPr>
          <p:cNvPicPr>
            <a:picLocks noChangeAspect="1"/>
          </p:cNvPicPr>
          <p:nvPr/>
        </p:nvPicPr>
        <p:blipFill>
          <a:blip r:embed="rId2"/>
          <a:stretch>
            <a:fillRect/>
          </a:stretch>
        </p:blipFill>
        <p:spPr>
          <a:xfrm>
            <a:off x="296408" y="1850571"/>
            <a:ext cx="8551184" cy="4275592"/>
          </a:xfrm>
          <a:prstGeom prst="rect">
            <a:avLst/>
          </a:prstGeom>
        </p:spPr>
      </p:pic>
    </p:spTree>
    <p:extLst>
      <p:ext uri="{BB962C8B-B14F-4D97-AF65-F5344CB8AC3E}">
        <p14:creationId xmlns:p14="http://schemas.microsoft.com/office/powerpoint/2010/main" val="133484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C62F6C-1CDA-8F13-9608-6931D529BBBA}"/>
                  </a:ext>
                </a:extLst>
              </p:cNvPr>
              <p:cNvSpPr>
                <a:spLocks noGrp="1"/>
              </p:cNvSpPr>
              <p:nvPr>
                <p:ph idx="1"/>
              </p:nvPr>
            </p:nvSpPr>
            <p:spPr>
              <a:xfrm>
                <a:off x="457200" y="274638"/>
                <a:ext cx="8229600" cy="2337934"/>
              </a:xfrm>
            </p:spPr>
            <p:txBody>
              <a:bodyPr>
                <a:normAutofit/>
              </a:bodyPr>
              <a:lstStyle/>
              <a:p>
                <a:r>
                  <a:rPr lang="en-GB" dirty="0"/>
                  <a:t>Step 1: Initialize a distance array </a:t>
                </a:r>
                <a:r>
                  <a:rPr lang="en-GB" dirty="0" err="1"/>
                  <a:t>Dist</a:t>
                </a:r>
                <a:r>
                  <a:rPr lang="en-GB" dirty="0"/>
                  <a:t>[] to store the shortest distance for </a:t>
                </a:r>
                <a:r>
                  <a:rPr lang="en-GB"/>
                  <a:t>each vertex </a:t>
                </a:r>
                <a:r>
                  <a:rPr lang="en-GB" dirty="0"/>
                  <a:t>from the </a:t>
                </a:r>
                <a:r>
                  <a:rPr lang="en-GB"/>
                  <a:t>source vertex. </a:t>
                </a:r>
                <a:r>
                  <a:rPr lang="en-GB" dirty="0"/>
                  <a:t>Initially distance of source will be 0 and Distance of other vertices will be INFINITY.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[N]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endParaRPr lang="en-SE" dirty="0"/>
              </a:p>
            </p:txBody>
          </p:sp>
        </mc:Choice>
        <mc:Fallback xmlns="">
          <p:sp>
            <p:nvSpPr>
              <p:cNvPr id="3" name="Content Placeholder 2">
                <a:extLst>
                  <a:ext uri="{FF2B5EF4-FFF2-40B4-BE49-F238E27FC236}">
                    <a16:creationId xmlns:a16="http://schemas.microsoft.com/office/drawing/2014/main" id="{C9C62F6C-1CDA-8F13-9608-6931D529BBBA}"/>
                  </a:ext>
                </a:extLst>
              </p:cNvPr>
              <p:cNvSpPr>
                <a:spLocks noGrp="1" noRot="1" noChangeAspect="1" noMove="1" noResize="1" noEditPoints="1" noAdjustHandles="1" noChangeArrowheads="1" noChangeShapeType="1" noTextEdit="1"/>
              </p:cNvSpPr>
              <p:nvPr>
                <p:ph idx="1"/>
              </p:nvPr>
            </p:nvSpPr>
            <p:spPr>
              <a:xfrm>
                <a:off x="457200" y="274638"/>
                <a:ext cx="8229600" cy="2337934"/>
              </a:xfrm>
              <a:blipFill>
                <a:blip r:embed="rId2"/>
                <a:stretch>
                  <a:fillRect l="-963" t="-2083" r="-74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0B4A20F-07D1-3AEF-DE0D-D70D143BF29A}"/>
              </a:ext>
            </a:extLst>
          </p:cNvPr>
          <p:cNvPicPr>
            <a:picLocks noChangeAspect="1"/>
          </p:cNvPicPr>
          <p:nvPr/>
        </p:nvPicPr>
        <p:blipFill>
          <a:blip r:embed="rId3"/>
          <a:stretch>
            <a:fillRect/>
          </a:stretch>
        </p:blipFill>
        <p:spPr>
          <a:xfrm>
            <a:off x="511628" y="2612571"/>
            <a:ext cx="8120743" cy="4060372"/>
          </a:xfrm>
          <a:prstGeom prst="rect">
            <a:avLst/>
          </a:prstGeom>
        </p:spPr>
      </p:pic>
    </p:spTree>
    <p:extLst>
      <p:ext uri="{BB962C8B-B14F-4D97-AF65-F5344CB8AC3E}">
        <p14:creationId xmlns:p14="http://schemas.microsoft.com/office/powerpoint/2010/main" val="3325653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D4883-2F64-958C-B457-88B7036A2331}"/>
              </a:ext>
            </a:extLst>
          </p:cNvPr>
          <p:cNvSpPr>
            <a:spLocks noGrp="1"/>
          </p:cNvSpPr>
          <p:nvPr>
            <p:ph idx="1"/>
          </p:nvPr>
        </p:nvSpPr>
        <p:spPr>
          <a:xfrm>
            <a:off x="457200" y="195944"/>
            <a:ext cx="8229600" cy="2588306"/>
          </a:xfrm>
        </p:spPr>
        <p:txBody>
          <a:bodyPr>
            <a:normAutofit/>
          </a:bodyPr>
          <a:lstStyle/>
          <a:p>
            <a:r>
              <a:rPr lang="en-GB" dirty="0"/>
              <a:t>Step 2: Start relaxing the edges, during 1</a:t>
            </a:r>
            <a:r>
              <a:rPr lang="en-GB" baseline="30000" dirty="0"/>
              <a:t>st</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0+5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5</a:t>
            </a:r>
            <a:endParaRPr lang="en-SE" dirty="0"/>
          </a:p>
        </p:txBody>
      </p:sp>
      <p:pic>
        <p:nvPicPr>
          <p:cNvPr id="1026" name="Picture 2">
            <a:extLst>
              <a:ext uri="{FF2B5EF4-FFF2-40B4-BE49-F238E27FC236}">
                <a16:creationId xmlns:a16="http://schemas.microsoft.com/office/drawing/2014/main" id="{8AA25B3F-8DA4-D367-3B96-78949BD2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2653619"/>
            <a:ext cx="8016876" cy="400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062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211601-CF2B-0FE0-AA2E-323BAEF85301}"/>
              </a:ext>
            </a:extLst>
          </p:cNvPr>
          <p:cNvSpPr>
            <a:spLocks noGrp="1"/>
          </p:cNvSpPr>
          <p:nvPr>
            <p:ph idx="1"/>
          </p:nvPr>
        </p:nvSpPr>
        <p:spPr>
          <a:xfrm>
            <a:off x="457200" y="274637"/>
            <a:ext cx="8229600" cy="2740705"/>
          </a:xfrm>
        </p:spPr>
        <p:txBody>
          <a:bodyPr>
            <a:normAutofit/>
          </a:bodyPr>
          <a:lstStyle/>
          <a:p>
            <a:r>
              <a:rPr lang="en-GB" dirty="0"/>
              <a:t>Step 3: During 2</a:t>
            </a:r>
            <a:r>
              <a:rPr lang="en-GB" baseline="30000" dirty="0"/>
              <a:t>nd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5+1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6</a:t>
            </a:r>
            <a:endParaRPr lang="en-SE" dirty="0"/>
          </a:p>
        </p:txBody>
      </p:sp>
      <p:pic>
        <p:nvPicPr>
          <p:cNvPr id="4" name="Picture 3">
            <a:extLst>
              <a:ext uri="{FF2B5EF4-FFF2-40B4-BE49-F238E27FC236}">
                <a16:creationId xmlns:a16="http://schemas.microsoft.com/office/drawing/2014/main" id="{0000F35B-48A4-7735-3585-130322A0B743}"/>
              </a:ext>
            </a:extLst>
          </p:cNvPr>
          <p:cNvPicPr>
            <a:picLocks noChangeAspect="1"/>
          </p:cNvPicPr>
          <p:nvPr/>
        </p:nvPicPr>
        <p:blipFill>
          <a:blip r:embed="rId2"/>
          <a:stretch>
            <a:fillRect/>
          </a:stretch>
        </p:blipFill>
        <p:spPr>
          <a:xfrm>
            <a:off x="702128" y="2901044"/>
            <a:ext cx="7739743" cy="3869872"/>
          </a:xfrm>
          <a:prstGeom prst="rect">
            <a:avLst/>
          </a:prstGeom>
        </p:spPr>
      </p:pic>
    </p:spTree>
    <p:extLst>
      <p:ext uri="{BB962C8B-B14F-4D97-AF65-F5344CB8AC3E}">
        <p14:creationId xmlns:p14="http://schemas.microsoft.com/office/powerpoint/2010/main" val="998237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9F6B2-7101-56B5-53C5-F980BB373FD4}"/>
              </a:ext>
            </a:extLst>
          </p:cNvPr>
          <p:cNvSpPr>
            <a:spLocks noGrp="1"/>
          </p:cNvSpPr>
          <p:nvPr>
            <p:ph idx="1"/>
          </p:nvPr>
        </p:nvSpPr>
        <p:spPr>
          <a:xfrm>
            <a:off x="457200" y="274638"/>
            <a:ext cx="8229600" cy="2468563"/>
          </a:xfrm>
        </p:spPr>
        <p:txBody>
          <a:bodyPr>
            <a:normAutofit/>
          </a:bodyPr>
          <a:lstStyle/>
          <a:p>
            <a:r>
              <a:rPr lang="en-GB" dirty="0"/>
              <a:t>Step 4: During 3</a:t>
            </a:r>
            <a:r>
              <a:rPr lang="en-GB" baseline="30000" dirty="0"/>
              <a:t>rd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9</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6+1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7</a:t>
            </a:r>
            <a:endParaRPr lang="en-SE" dirty="0"/>
          </a:p>
        </p:txBody>
      </p:sp>
      <p:pic>
        <p:nvPicPr>
          <p:cNvPr id="4" name="Picture 3">
            <a:extLst>
              <a:ext uri="{FF2B5EF4-FFF2-40B4-BE49-F238E27FC236}">
                <a16:creationId xmlns:a16="http://schemas.microsoft.com/office/drawing/2014/main" id="{4A1B5A70-A79E-938B-0A40-AA4E86A5C423}"/>
              </a:ext>
            </a:extLst>
          </p:cNvPr>
          <p:cNvPicPr>
            <a:picLocks noChangeAspect="1"/>
          </p:cNvPicPr>
          <p:nvPr/>
        </p:nvPicPr>
        <p:blipFill>
          <a:blip r:embed="rId3"/>
          <a:stretch>
            <a:fillRect/>
          </a:stretch>
        </p:blipFill>
        <p:spPr>
          <a:xfrm>
            <a:off x="703375" y="2743201"/>
            <a:ext cx="7983425" cy="3991713"/>
          </a:xfrm>
          <a:prstGeom prst="rect">
            <a:avLst/>
          </a:prstGeom>
        </p:spPr>
      </p:pic>
    </p:spTree>
    <p:extLst>
      <p:ext uri="{BB962C8B-B14F-4D97-AF65-F5344CB8AC3E}">
        <p14:creationId xmlns:p14="http://schemas.microsoft.com/office/powerpoint/2010/main" val="2857272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B09F5-0125-6205-ED2D-ACA245D6C095}"/>
              </a:ext>
            </a:extLst>
          </p:cNvPr>
          <p:cNvSpPr>
            <a:spLocks noGrp="1"/>
          </p:cNvSpPr>
          <p:nvPr>
            <p:ph idx="1"/>
          </p:nvPr>
        </p:nvSpPr>
        <p:spPr>
          <a:xfrm>
            <a:off x="457200" y="185058"/>
            <a:ext cx="8229600" cy="2775857"/>
          </a:xfrm>
        </p:spPr>
        <p:txBody>
          <a:bodyPr>
            <a:normAutofit/>
          </a:bodyPr>
          <a:lstStyle/>
          <a:p>
            <a:r>
              <a:rPr lang="en-GB" dirty="0"/>
              <a:t>Step 5: During 4</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7-1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9-3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6</a:t>
            </a:r>
          </a:p>
        </p:txBody>
      </p:sp>
      <p:pic>
        <p:nvPicPr>
          <p:cNvPr id="4" name="Picture 3">
            <a:extLst>
              <a:ext uri="{FF2B5EF4-FFF2-40B4-BE49-F238E27FC236}">
                <a16:creationId xmlns:a16="http://schemas.microsoft.com/office/drawing/2014/main" id="{36AD7BD0-6765-FDC7-3266-7193E3FF7165}"/>
              </a:ext>
            </a:extLst>
          </p:cNvPr>
          <p:cNvPicPr>
            <a:picLocks noChangeAspect="1"/>
          </p:cNvPicPr>
          <p:nvPr/>
        </p:nvPicPr>
        <p:blipFill>
          <a:blip r:embed="rId3"/>
          <a:stretch>
            <a:fillRect/>
          </a:stretch>
        </p:blipFill>
        <p:spPr>
          <a:xfrm>
            <a:off x="1001488" y="2830286"/>
            <a:ext cx="7685312" cy="3842656"/>
          </a:xfrm>
          <a:prstGeom prst="rect">
            <a:avLst/>
          </a:prstGeom>
        </p:spPr>
      </p:pic>
    </p:spTree>
    <p:extLst>
      <p:ext uri="{BB962C8B-B14F-4D97-AF65-F5344CB8AC3E}">
        <p14:creationId xmlns:p14="http://schemas.microsoft.com/office/powerpoint/2010/main" val="1460385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58C11-8354-91B7-DE3C-C371E129886A}"/>
              </a:ext>
            </a:extLst>
          </p:cNvPr>
          <p:cNvSpPr>
            <a:spLocks noGrp="1"/>
          </p:cNvSpPr>
          <p:nvPr>
            <p:ph idx="1"/>
          </p:nvPr>
        </p:nvSpPr>
        <p:spPr>
          <a:xfrm>
            <a:off x="457200" y="141516"/>
            <a:ext cx="8229600" cy="3069770"/>
          </a:xfrm>
        </p:spPr>
        <p:txBody>
          <a:bodyPr>
            <a:normAutofit fontScale="92500"/>
          </a:bodyPr>
          <a:lstStyle/>
          <a:p>
            <a:r>
              <a:rPr lang="en-GB" dirty="0"/>
              <a:t>Step 6: During 5</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6+2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6-1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5</a:t>
            </a:r>
          </a:p>
          <a:p>
            <a:r>
              <a:rPr lang="en-GB" dirty="0"/>
              <a:t>Since the graph h 6 vertices, So during the 5th relaxation the shortest distance for all the vertices should have been calculated.</a:t>
            </a:r>
            <a:endParaRPr lang="en-SE" dirty="0"/>
          </a:p>
        </p:txBody>
      </p:sp>
      <p:pic>
        <p:nvPicPr>
          <p:cNvPr id="4" name="Picture 3">
            <a:extLst>
              <a:ext uri="{FF2B5EF4-FFF2-40B4-BE49-F238E27FC236}">
                <a16:creationId xmlns:a16="http://schemas.microsoft.com/office/drawing/2014/main" id="{AE3C70B5-35B4-DB16-BEDB-024F11B3C841}"/>
              </a:ext>
            </a:extLst>
          </p:cNvPr>
          <p:cNvPicPr>
            <a:picLocks noChangeAspect="1"/>
          </p:cNvPicPr>
          <p:nvPr/>
        </p:nvPicPr>
        <p:blipFill>
          <a:blip r:embed="rId3"/>
          <a:stretch>
            <a:fillRect/>
          </a:stretch>
        </p:blipFill>
        <p:spPr>
          <a:xfrm>
            <a:off x="1219201" y="2982684"/>
            <a:ext cx="7467599" cy="3733800"/>
          </a:xfrm>
          <a:prstGeom prst="rect">
            <a:avLst/>
          </a:prstGeom>
        </p:spPr>
      </p:pic>
    </p:spTree>
    <p:extLst>
      <p:ext uri="{BB962C8B-B14F-4D97-AF65-F5344CB8AC3E}">
        <p14:creationId xmlns:p14="http://schemas.microsoft.com/office/powerpoint/2010/main" val="9945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prevvertex</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026470"/>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prevvertex</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dissolv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3257B-9AF6-F432-DC8C-CB88DB7773FF}"/>
              </a:ext>
            </a:extLst>
          </p:cNvPr>
          <p:cNvSpPr>
            <a:spLocks noGrp="1"/>
          </p:cNvSpPr>
          <p:nvPr>
            <p:ph idx="1"/>
          </p:nvPr>
        </p:nvSpPr>
        <p:spPr>
          <a:xfrm>
            <a:off x="457200" y="0"/>
            <a:ext cx="8229600" cy="2980191"/>
          </a:xfrm>
        </p:spPr>
        <p:txBody>
          <a:bodyPr>
            <a:normAutofit fontScale="85000" lnSpcReduction="20000"/>
          </a:bodyPr>
          <a:lstStyle/>
          <a:p>
            <a:r>
              <a:rPr lang="en-GB" dirty="0"/>
              <a:t>Step 7: Now the final relaxation i.e. the 6th relaxation should indicate the presence of negative cycle if there is any changes in the distance array of 5th relaxation.</a:t>
            </a:r>
          </a:p>
          <a:p>
            <a:r>
              <a:rPr lang="en-GB" dirty="0"/>
              <a:t>During the 6th relaxation, following changes can be seen: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8-3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5</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a:t>
            </a:r>
          </a:p>
          <a:p>
            <a:r>
              <a:rPr lang="en-GB" dirty="0"/>
              <a:t>Since, we observer changes in the Distance array. Hence ,we can conclude the presence of a negative cycle in the graph (D-&gt;F-&gt;E).</a:t>
            </a:r>
          </a:p>
          <a:p>
            <a:endParaRPr lang="en-GB" dirty="0"/>
          </a:p>
          <a:p>
            <a:endParaRPr lang="en-SE" dirty="0"/>
          </a:p>
        </p:txBody>
      </p:sp>
      <p:pic>
        <p:nvPicPr>
          <p:cNvPr id="4" name="Picture 3">
            <a:extLst>
              <a:ext uri="{FF2B5EF4-FFF2-40B4-BE49-F238E27FC236}">
                <a16:creationId xmlns:a16="http://schemas.microsoft.com/office/drawing/2014/main" id="{F14218E4-86B3-7D49-85A8-C45BF78B2D30}"/>
              </a:ext>
            </a:extLst>
          </p:cNvPr>
          <p:cNvPicPr>
            <a:picLocks noChangeAspect="1"/>
          </p:cNvPicPr>
          <p:nvPr/>
        </p:nvPicPr>
        <p:blipFill>
          <a:blip r:embed="rId3"/>
          <a:stretch>
            <a:fillRect/>
          </a:stretch>
        </p:blipFill>
        <p:spPr>
          <a:xfrm>
            <a:off x="1284514" y="2977243"/>
            <a:ext cx="7565571" cy="3782786"/>
          </a:xfrm>
          <a:prstGeom prst="rect">
            <a:avLst/>
          </a:prstGeom>
        </p:spPr>
      </p:pic>
    </p:spTree>
    <p:extLst>
      <p:ext uri="{BB962C8B-B14F-4D97-AF65-F5344CB8AC3E}">
        <p14:creationId xmlns:p14="http://schemas.microsoft.com/office/powerpoint/2010/main" val="3221838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p:txBody>
          <a:bodyPr>
            <a:normAutofit fontScale="90000"/>
          </a:bodyPr>
          <a:lstStyle/>
          <a:p>
            <a:r>
              <a:rPr lang="en-GB" dirty="0"/>
              <a:t>Dijkstra’s Algorithm does not work for Negative Edge Weights</a:t>
            </a:r>
            <a:endParaRPr lang="en-SE"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122716" y="1306017"/>
            <a:ext cx="8813011" cy="4708525"/>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a:t>
            </a:r>
            <a:endParaRPr lang="en-SE" sz="1600" kern="0" dirty="0">
              <a:solidFill>
                <a:srgbClr val="000000"/>
              </a:solidFill>
              <a:latin typeface="Arial" panose="020B0604020202020204" pitchFamily="34" charset="0"/>
              <a:cs typeface="+mn-cs"/>
            </a:endParaRPr>
          </a:p>
        </p:txBody>
      </p:sp>
      <p:grpSp>
        <p:nvGrpSpPr>
          <p:cNvPr id="4" name="Group 4">
            <a:extLst>
              <a:ext uri="{FF2B5EF4-FFF2-40B4-BE49-F238E27FC236}">
                <a16:creationId xmlns:a16="http://schemas.microsoft.com/office/drawing/2014/main" id="{BD866E93-A718-80C1-4D39-F190F6C0CD59}"/>
              </a:ext>
            </a:extLst>
          </p:cNvPr>
          <p:cNvGrpSpPr>
            <a:grpSpLocks/>
          </p:cNvGrpSpPr>
          <p:nvPr/>
        </p:nvGrpSpPr>
        <p:grpSpPr bwMode="auto">
          <a:xfrm>
            <a:off x="4682404" y="5556588"/>
            <a:ext cx="533400" cy="533400"/>
            <a:chOff x="1824" y="2736"/>
            <a:chExt cx="336" cy="336"/>
          </a:xfrm>
        </p:grpSpPr>
        <p:sp>
          <p:nvSpPr>
            <p:cNvPr id="5" name="Oval 5">
              <a:extLst>
                <a:ext uri="{FF2B5EF4-FFF2-40B4-BE49-F238E27FC236}">
                  <a16:creationId xmlns:a16="http://schemas.microsoft.com/office/drawing/2014/main" id="{31B07F61-3B52-324C-CCDA-DC918E1B4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68C6E6C6-D140-99A0-325A-DBA4E81C803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9DE3090A-98F7-59A5-5D99-E51D4FB43F05}"/>
              </a:ext>
            </a:extLst>
          </p:cNvPr>
          <p:cNvGrpSpPr>
            <a:grpSpLocks/>
          </p:cNvGrpSpPr>
          <p:nvPr/>
        </p:nvGrpSpPr>
        <p:grpSpPr bwMode="auto">
          <a:xfrm>
            <a:off x="5825404" y="4642188"/>
            <a:ext cx="533400" cy="533400"/>
            <a:chOff x="1824" y="2736"/>
            <a:chExt cx="336" cy="336"/>
          </a:xfrm>
        </p:grpSpPr>
        <p:sp>
          <p:nvSpPr>
            <p:cNvPr id="8" name="Oval 8">
              <a:extLst>
                <a:ext uri="{FF2B5EF4-FFF2-40B4-BE49-F238E27FC236}">
                  <a16:creationId xmlns:a16="http://schemas.microsoft.com/office/drawing/2014/main" id="{8F2CB763-335D-E907-C9BB-4614EF4DA10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B9DB3977-430E-99A0-FCE6-8511D9FD11B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097362F2-288C-E431-AA78-BDA2B8237DB2}"/>
              </a:ext>
            </a:extLst>
          </p:cNvPr>
          <p:cNvGrpSpPr>
            <a:grpSpLocks/>
          </p:cNvGrpSpPr>
          <p:nvPr/>
        </p:nvGrpSpPr>
        <p:grpSpPr bwMode="auto">
          <a:xfrm>
            <a:off x="5825404" y="6318588"/>
            <a:ext cx="533400" cy="533400"/>
            <a:chOff x="1824" y="2736"/>
            <a:chExt cx="336" cy="336"/>
          </a:xfrm>
        </p:grpSpPr>
        <p:sp>
          <p:nvSpPr>
            <p:cNvPr id="11" name="Oval 11">
              <a:extLst>
                <a:ext uri="{FF2B5EF4-FFF2-40B4-BE49-F238E27FC236}">
                  <a16:creationId xmlns:a16="http://schemas.microsoft.com/office/drawing/2014/main" id="{CFAB477C-C16D-770B-64FB-2841243744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2DC49CC8-B32A-4FA0-4C0F-C05B5D596E5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9" name="Line 19">
            <a:extLst>
              <a:ext uri="{FF2B5EF4-FFF2-40B4-BE49-F238E27FC236}">
                <a16:creationId xmlns:a16="http://schemas.microsoft.com/office/drawing/2014/main" id="{E1D896A2-FFD9-8D5B-8F99-562DB32DE686}"/>
              </a:ext>
            </a:extLst>
          </p:cNvPr>
          <p:cNvSpPr>
            <a:spLocks noChangeShapeType="1"/>
          </p:cNvSpPr>
          <p:nvPr/>
        </p:nvSpPr>
        <p:spPr bwMode="auto">
          <a:xfrm flipV="1">
            <a:off x="5139604" y="509938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0" name="Line 20">
            <a:extLst>
              <a:ext uri="{FF2B5EF4-FFF2-40B4-BE49-F238E27FC236}">
                <a16:creationId xmlns:a16="http://schemas.microsoft.com/office/drawing/2014/main" id="{11F951D5-7269-2393-1DF0-49B437A6E520}"/>
              </a:ext>
            </a:extLst>
          </p:cNvPr>
          <p:cNvSpPr>
            <a:spLocks noChangeShapeType="1"/>
          </p:cNvSpPr>
          <p:nvPr/>
        </p:nvSpPr>
        <p:spPr bwMode="auto">
          <a:xfrm>
            <a:off x="5139604" y="601378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26" name="Text Box 26">
            <a:extLst>
              <a:ext uri="{FF2B5EF4-FFF2-40B4-BE49-F238E27FC236}">
                <a16:creationId xmlns:a16="http://schemas.microsoft.com/office/drawing/2014/main" id="{39E05857-BD90-7742-76C3-BE6F76A57264}"/>
              </a:ext>
            </a:extLst>
          </p:cNvPr>
          <p:cNvSpPr txBox="1">
            <a:spLocks noChangeArrowheads="1"/>
          </p:cNvSpPr>
          <p:nvPr/>
        </p:nvSpPr>
        <p:spPr bwMode="auto">
          <a:xfrm>
            <a:off x="5283465" y="618047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8">
            <a:extLst>
              <a:ext uri="{FF2B5EF4-FFF2-40B4-BE49-F238E27FC236}">
                <a16:creationId xmlns:a16="http://schemas.microsoft.com/office/drawing/2014/main" id="{405DA325-6E89-11D2-31E6-90608363C596}"/>
              </a:ext>
            </a:extLst>
          </p:cNvPr>
          <p:cNvSpPr txBox="1">
            <a:spLocks noChangeArrowheads="1"/>
          </p:cNvSpPr>
          <p:nvPr/>
        </p:nvSpPr>
        <p:spPr bwMode="auto">
          <a:xfrm>
            <a:off x="5139604" y="502056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5" name="Group 7">
            <a:extLst>
              <a:ext uri="{FF2B5EF4-FFF2-40B4-BE49-F238E27FC236}">
                <a16:creationId xmlns:a16="http://schemas.microsoft.com/office/drawing/2014/main" id="{D91363D7-10C2-5FDB-02D5-81D8AB342AAF}"/>
              </a:ext>
            </a:extLst>
          </p:cNvPr>
          <p:cNvGrpSpPr>
            <a:grpSpLocks/>
          </p:cNvGrpSpPr>
          <p:nvPr/>
        </p:nvGrpSpPr>
        <p:grpSpPr bwMode="auto">
          <a:xfrm>
            <a:off x="7006504" y="5477634"/>
            <a:ext cx="533400" cy="533400"/>
            <a:chOff x="1824" y="2736"/>
            <a:chExt cx="336" cy="336"/>
          </a:xfrm>
        </p:grpSpPr>
        <p:sp>
          <p:nvSpPr>
            <p:cNvPr id="36" name="Oval 8">
              <a:extLst>
                <a:ext uri="{FF2B5EF4-FFF2-40B4-BE49-F238E27FC236}">
                  <a16:creationId xmlns:a16="http://schemas.microsoft.com/office/drawing/2014/main" id="{38D1EA13-90E2-523D-6867-90104B1690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 name="Text Box 9">
              <a:extLst>
                <a:ext uri="{FF2B5EF4-FFF2-40B4-BE49-F238E27FC236}">
                  <a16:creationId xmlns:a16="http://schemas.microsoft.com/office/drawing/2014/main" id="{92D0DF65-3E3B-5C83-0265-E6EDE4FF5ED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38" name="Line 19">
            <a:extLst>
              <a:ext uri="{FF2B5EF4-FFF2-40B4-BE49-F238E27FC236}">
                <a16:creationId xmlns:a16="http://schemas.microsoft.com/office/drawing/2014/main" id="{69E86FDC-58D3-2F5A-BE7D-4F2B0275C4D1}"/>
              </a:ext>
            </a:extLst>
          </p:cNvPr>
          <p:cNvSpPr>
            <a:spLocks noChangeShapeType="1"/>
          </p:cNvSpPr>
          <p:nvPr/>
        </p:nvSpPr>
        <p:spPr bwMode="auto">
          <a:xfrm>
            <a:off x="6358804" y="507637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9" name="Line 19">
            <a:extLst>
              <a:ext uri="{FF2B5EF4-FFF2-40B4-BE49-F238E27FC236}">
                <a16:creationId xmlns:a16="http://schemas.microsoft.com/office/drawing/2014/main" id="{EBECEF27-8A9F-7A3D-421E-3591287904E8}"/>
              </a:ext>
            </a:extLst>
          </p:cNvPr>
          <p:cNvSpPr>
            <a:spLocks noChangeShapeType="1"/>
          </p:cNvSpPr>
          <p:nvPr/>
        </p:nvSpPr>
        <p:spPr bwMode="auto">
          <a:xfrm flipV="1">
            <a:off x="6371094" y="593483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0" name="Text Box 28">
            <a:extLst>
              <a:ext uri="{FF2B5EF4-FFF2-40B4-BE49-F238E27FC236}">
                <a16:creationId xmlns:a16="http://schemas.microsoft.com/office/drawing/2014/main" id="{4FF21761-F022-3854-5FB2-EB7CB06A0C57}"/>
              </a:ext>
            </a:extLst>
          </p:cNvPr>
          <p:cNvSpPr txBox="1">
            <a:spLocks noChangeArrowheads="1"/>
          </p:cNvSpPr>
          <p:nvPr/>
        </p:nvSpPr>
        <p:spPr bwMode="auto">
          <a:xfrm>
            <a:off x="6530254" y="502056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41" name="Text Box 26">
            <a:extLst>
              <a:ext uri="{FF2B5EF4-FFF2-40B4-BE49-F238E27FC236}">
                <a16:creationId xmlns:a16="http://schemas.microsoft.com/office/drawing/2014/main" id="{0BD494CE-007E-D248-D4F2-29C8B6D8847B}"/>
              </a:ext>
            </a:extLst>
          </p:cNvPr>
          <p:cNvSpPr txBox="1">
            <a:spLocks noChangeArrowheads="1"/>
          </p:cNvSpPr>
          <p:nvPr/>
        </p:nvSpPr>
        <p:spPr bwMode="auto">
          <a:xfrm>
            <a:off x="6684250" y="614101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91616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91616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nvGraphicFramePr>
        <p:xfrm>
          <a:off x="5038874" y="2498615"/>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51" name="Arrow: Right 50">
            <a:extLst>
              <a:ext uri="{FF2B5EF4-FFF2-40B4-BE49-F238E27FC236}">
                <a16:creationId xmlns:a16="http://schemas.microsoft.com/office/drawing/2014/main" id="{98AB2999-6ABA-494B-19D3-9F866C33BB03}"/>
              </a:ext>
            </a:extLst>
          </p:cNvPr>
          <p:cNvSpPr/>
          <p:nvPr/>
        </p:nvSpPr>
        <p:spPr>
          <a:xfrm>
            <a:off x="6588794" y="318618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88413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nvGraphicFramePr>
        <p:xfrm>
          <a:off x="7527048"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nvGraphicFramePr>
        <p:xfrm>
          <a:off x="122716" y="4793176"/>
          <a:ext cx="1500819" cy="185420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2550700" y="4565656"/>
            <a:ext cx="784189" cy="369332"/>
          </a:xfrm>
          <a:prstGeom prst="rect">
            <a:avLst/>
          </a:prstGeom>
          <a:noFill/>
        </p:spPr>
        <p:txBody>
          <a:bodyPr wrap="none" rtlCol="0">
            <a:spAutoFit/>
          </a:bodyPr>
          <a:lstStyle/>
          <a:p>
            <a:pPr algn="ctr"/>
            <a:r>
              <a:rPr lang="en-GB" dirty="0"/>
              <a:t>Visit B</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1699735" y="6278044"/>
            <a:ext cx="112492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GB" sz="2000" dirty="0">
                <a:solidFill>
                  <a:srgbClr val="FF0000"/>
                </a:solidFill>
              </a:rPr>
              <a:t>Incorrect</a:t>
            </a:r>
            <a:endParaRPr lang="en-SE" sz="2000" dirty="0">
              <a:solidFill>
                <a:srgbClr val="FF0000"/>
              </a:solidFill>
            </a:endParaRPr>
          </a:p>
        </p:txBody>
      </p:sp>
    </p:spTree>
    <p:extLst>
      <p:ext uri="{BB962C8B-B14F-4D97-AF65-F5344CB8AC3E}">
        <p14:creationId xmlns:p14="http://schemas.microsoft.com/office/powerpoint/2010/main" val="583838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428326"/>
            <a:ext cx="8463909" cy="1077365"/>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306130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306130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nvGraphicFramePr>
        <p:xfrm>
          <a:off x="2623593"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35" name="Arrow: Right 34">
            <a:extLst>
              <a:ext uri="{FF2B5EF4-FFF2-40B4-BE49-F238E27FC236}">
                <a16:creationId xmlns:a16="http://schemas.microsoft.com/office/drawing/2014/main" id="{EF20EE7A-6505-18DE-56D8-DC2F24D25341}"/>
              </a:ext>
            </a:extLst>
          </p:cNvPr>
          <p:cNvSpPr/>
          <p:nvPr/>
        </p:nvSpPr>
        <p:spPr>
          <a:xfrm rot="10646415">
            <a:off x="1690608" y="4493231"/>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nvGraphicFramePr>
        <p:xfrm>
          <a:off x="5077384"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708674"/>
            <a:ext cx="1183016" cy="369332"/>
          </a:xfrm>
          <a:prstGeom prst="rect">
            <a:avLst/>
          </a:prstGeom>
          <a:noFill/>
        </p:spPr>
        <p:txBody>
          <a:bodyPr wrap="none" rtlCol="0">
            <a:spAutoFit/>
          </a:bodyPr>
          <a:lstStyle/>
          <a:p>
            <a:pPr algn="ctr"/>
            <a:r>
              <a:rPr lang="en-GB" dirty="0"/>
              <a:t>No change</a:t>
            </a:r>
            <a:endParaRPr lang="en-SE" dirty="0"/>
          </a:p>
        </p:txBody>
      </p:sp>
      <p:sp>
        <p:nvSpPr>
          <p:cNvPr id="43" name="Arrow: Right 42">
            <a:extLst>
              <a:ext uri="{FF2B5EF4-FFF2-40B4-BE49-F238E27FC236}">
                <a16:creationId xmlns:a16="http://schemas.microsoft.com/office/drawing/2014/main" id="{CB39DCB9-037B-C029-5CBC-975418CC16AF}"/>
              </a:ext>
            </a:extLst>
          </p:cNvPr>
          <p:cNvSpPr/>
          <p:nvPr/>
        </p:nvSpPr>
        <p:spPr>
          <a:xfrm>
            <a:off x="6603532" y="343921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4" name="TextBox 43">
            <a:extLst>
              <a:ext uri="{FF2B5EF4-FFF2-40B4-BE49-F238E27FC236}">
                <a16:creationId xmlns:a16="http://schemas.microsoft.com/office/drawing/2014/main" id="{B5E4160A-6C02-D06A-5829-ABBEA0565C57}"/>
              </a:ext>
            </a:extLst>
          </p:cNvPr>
          <p:cNvSpPr txBox="1"/>
          <p:nvPr/>
        </p:nvSpPr>
        <p:spPr>
          <a:xfrm>
            <a:off x="6648799" y="3137157"/>
            <a:ext cx="682303" cy="369332"/>
          </a:xfrm>
          <a:prstGeom prst="rect">
            <a:avLst/>
          </a:prstGeom>
          <a:noFill/>
        </p:spPr>
        <p:txBody>
          <a:bodyPr wrap="none" rtlCol="0">
            <a:spAutoFit/>
          </a:bodyPr>
          <a:lstStyle/>
          <a:p>
            <a:pPr algn="ctr"/>
            <a:r>
              <a:rPr lang="en-GB" dirty="0" err="1"/>
              <a:t>Iter</a:t>
            </a:r>
            <a:r>
              <a:rPr lang="en-GB" dirty="0"/>
              <a:t> 3</a:t>
            </a:r>
            <a:endParaRPr lang="en-SE" dirty="0"/>
          </a:p>
        </p:txBody>
      </p:sp>
      <p:sp>
        <p:nvSpPr>
          <p:cNvPr id="45" name="TextBox 44">
            <a:extLst>
              <a:ext uri="{FF2B5EF4-FFF2-40B4-BE49-F238E27FC236}">
                <a16:creationId xmlns:a16="http://schemas.microsoft.com/office/drawing/2014/main" id="{B796744B-FB63-8F5A-6C47-826655BDD998}"/>
              </a:ext>
            </a:extLst>
          </p:cNvPr>
          <p:cNvSpPr txBox="1"/>
          <p:nvPr/>
        </p:nvSpPr>
        <p:spPr>
          <a:xfrm>
            <a:off x="6420366" y="3784524"/>
            <a:ext cx="1183016" cy="369332"/>
          </a:xfrm>
          <a:prstGeom prst="rect">
            <a:avLst/>
          </a:prstGeom>
          <a:noFill/>
        </p:spPr>
        <p:txBody>
          <a:bodyPr wrap="none" rtlCol="0">
            <a:spAutoFit/>
          </a:bodyPr>
          <a:lstStyle/>
          <a:p>
            <a:pPr algn="ctr"/>
            <a:r>
              <a:rPr lang="en-GB" dirty="0"/>
              <a:t>No change</a:t>
            </a:r>
            <a:endParaRPr lang="en-SE" dirty="0"/>
          </a:p>
        </p:txBody>
      </p:sp>
      <p:graphicFrame>
        <p:nvGraphicFramePr>
          <p:cNvPr id="46" name="Content Placeholder 4">
            <a:extLst>
              <a:ext uri="{FF2B5EF4-FFF2-40B4-BE49-F238E27FC236}">
                <a16:creationId xmlns:a16="http://schemas.microsoft.com/office/drawing/2014/main" id="{5C6D54FA-CFBA-5BF3-1D12-1AE60887A468}"/>
              </a:ext>
            </a:extLst>
          </p:cNvPr>
          <p:cNvGraphicFramePr>
            <a:graphicFrameLocks/>
          </p:cNvGraphicFramePr>
          <p:nvPr/>
        </p:nvGraphicFramePr>
        <p:xfrm>
          <a:off x="7503059"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47" name="TextBox 46">
            <a:extLst>
              <a:ext uri="{FF2B5EF4-FFF2-40B4-BE49-F238E27FC236}">
                <a16:creationId xmlns:a16="http://schemas.microsoft.com/office/drawing/2014/main" id="{602B7517-0EAB-EF21-E99D-05A9D3174E85}"/>
              </a:ext>
            </a:extLst>
          </p:cNvPr>
          <p:cNvSpPr txBox="1"/>
          <p:nvPr/>
        </p:nvSpPr>
        <p:spPr>
          <a:xfrm>
            <a:off x="3965779" y="4269695"/>
            <a:ext cx="682303" cy="369332"/>
          </a:xfrm>
          <a:prstGeom prst="rect">
            <a:avLst/>
          </a:prstGeom>
          <a:noFill/>
        </p:spPr>
        <p:txBody>
          <a:bodyPr wrap="none" rtlCol="0">
            <a:spAutoFit/>
          </a:bodyPr>
          <a:lstStyle/>
          <a:p>
            <a:pPr algn="ctr"/>
            <a:r>
              <a:rPr lang="en-GB" dirty="0" err="1"/>
              <a:t>Iter</a:t>
            </a:r>
            <a:r>
              <a:rPr lang="en-GB" dirty="0"/>
              <a:t> 4</a:t>
            </a:r>
            <a:endParaRPr lang="en-SE" dirty="0"/>
          </a:p>
        </p:txBody>
      </p:sp>
      <p:sp>
        <p:nvSpPr>
          <p:cNvPr id="48" name="TextBox 47">
            <a:extLst>
              <a:ext uri="{FF2B5EF4-FFF2-40B4-BE49-F238E27FC236}">
                <a16:creationId xmlns:a16="http://schemas.microsoft.com/office/drawing/2014/main" id="{2667EC8B-2CAB-90F5-D4BB-478B57E2397F}"/>
              </a:ext>
            </a:extLst>
          </p:cNvPr>
          <p:cNvSpPr txBox="1"/>
          <p:nvPr/>
        </p:nvSpPr>
        <p:spPr>
          <a:xfrm>
            <a:off x="3746183" y="4633664"/>
            <a:ext cx="1183016" cy="369332"/>
          </a:xfrm>
          <a:prstGeom prst="rect">
            <a:avLst/>
          </a:prstGeom>
          <a:noFill/>
        </p:spPr>
        <p:txBody>
          <a:bodyPr wrap="none" rtlCol="0">
            <a:spAutoFit/>
          </a:bodyPr>
          <a:lstStyle/>
          <a:p>
            <a:pPr algn="ctr"/>
            <a:r>
              <a:rPr lang="en-GB" dirty="0"/>
              <a:t>No change</a:t>
            </a:r>
            <a:endParaRPr lang="en-SE" dirty="0"/>
          </a:p>
        </p:txBody>
      </p:sp>
      <p:graphicFrame>
        <p:nvGraphicFramePr>
          <p:cNvPr id="49" name="Content Placeholder 4">
            <a:extLst>
              <a:ext uri="{FF2B5EF4-FFF2-40B4-BE49-F238E27FC236}">
                <a16:creationId xmlns:a16="http://schemas.microsoft.com/office/drawing/2014/main" id="{215F9217-DD78-DC8D-8480-EAE219842A3F}"/>
              </a:ext>
            </a:extLst>
          </p:cNvPr>
          <p:cNvGraphicFramePr>
            <a:graphicFrameLocks/>
          </p:cNvGraphicFramePr>
          <p:nvPr/>
        </p:nvGraphicFramePr>
        <p:xfrm>
          <a:off x="201101" y="4798669"/>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Tree>
    <p:extLst>
      <p:ext uri="{BB962C8B-B14F-4D97-AF65-F5344CB8AC3E}">
        <p14:creationId xmlns:p14="http://schemas.microsoft.com/office/powerpoint/2010/main" val="3388707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200"/>
                <a:ext cx="8229600" cy="4983162"/>
              </a:xfrm>
            </p:spPr>
            <p:txBody>
              <a:bodyPr>
                <a:normAutofit fontScale="85000" lnSpcReduction="20000"/>
              </a:bodyPr>
              <a:lstStyle/>
              <a:p>
                <a:r>
                  <a:rPr lang="en-GB" dirty="0"/>
                  <a:t>Suppose that an edge-weighted digraph has no directed cycles. Is it easier to find shortest paths than in a general digraph?</a:t>
                </a:r>
              </a:p>
              <a:p>
                <a:r>
                  <a:rPr lang="en-GB" dirty="0"/>
                  <a:t>Idea: Consider vertices in topological order. Relax all edges pointing from </a:t>
                </a:r>
                <a:r>
                  <a:rPr lang="en-GB"/>
                  <a:t>that vertex</a:t>
                </a:r>
                <a:endParaRPr lang="en-GB" dirty="0"/>
              </a:p>
              <a:p>
                <a:endParaRPr lang="en-GB" dirty="0"/>
              </a:p>
              <a:p>
                <a:r>
                  <a:rPr lang="en-GB" dirty="0"/>
                  <a:t>Initialize </a:t>
                </a:r>
                <a:r>
                  <a:rPr lang="en-GB" dirty="0" err="1"/>
                  <a:t>dist</a:t>
                </a:r>
                <a:r>
                  <a:rPr lang="en-GB" dirty="0"/>
                  <a:t>[] = {</a:t>
                </a:r>
                <a14:m>
                  <m:oMath xmlns:m="http://schemas.openxmlformats.org/officeDocument/2006/math">
                    <m:r>
                      <a:rPr lang="en-GB" i="1" dirty="0">
                        <a:latin typeface="Cambria Math" panose="02040503050406030204" pitchFamily="18" charset="0"/>
                      </a:rPr>
                      <m:t>∞</m:t>
                    </m:r>
                  </m:oMath>
                </a14:m>
                <a:r>
                  <a:rPr lang="en-GB" dirty="0"/>
                  <a:t>,</a:t>
                </a:r>
                <a14:m>
                  <m:oMath xmlns:m="http://schemas.openxmlformats.org/officeDocument/2006/math">
                    <m:r>
                      <a:rPr lang="en-GB" b="0" i="1" dirty="0" smtClean="0">
                        <a:latin typeface="Cambria Math" panose="02040503050406030204" pitchFamily="18" charset="0"/>
                      </a:rPr>
                      <m:t>∞</m:t>
                    </m:r>
                  </m:oMath>
                </a14:m>
                <a:r>
                  <a:rPr lang="en-GB" dirty="0"/>
                  <a:t>, ….} and </a:t>
                </a:r>
                <a:r>
                  <a:rPr lang="en-GB" dirty="0" err="1"/>
                  <a:t>dist</a:t>
                </a:r>
                <a:r>
                  <a:rPr lang="en-GB" dirty="0"/>
                  <a:t>[s] = 0 where s is the </a:t>
                </a:r>
                <a:r>
                  <a:rPr lang="en-GB"/>
                  <a:t>source vertex. </a:t>
                </a:r>
                <a:endParaRPr lang="en-GB" dirty="0"/>
              </a:p>
              <a:p>
                <a:r>
                  <a:rPr lang="en-GB" dirty="0"/>
                  <a:t>Create a topological order of all vertices. </a:t>
                </a:r>
              </a:p>
              <a:p>
                <a:r>
                  <a:rPr lang="en-GB" dirty="0"/>
                  <a:t>For </a:t>
                </a:r>
                <a:r>
                  <a:rPr lang="en-GB"/>
                  <a:t>every vertex </a:t>
                </a:r>
                <a:r>
                  <a:rPr lang="en-GB" dirty="0"/>
                  <a:t>u in topological order </a:t>
                </a:r>
              </a:p>
              <a:p>
                <a:pPr marL="0" indent="0">
                  <a:buNone/>
                </a:pPr>
                <a:r>
                  <a:rPr lang="en-GB" dirty="0"/>
                  <a:t>		For every </a:t>
                </a:r>
                <a:r>
                  <a:rPr lang="en-GB"/>
                  <a:t>adjacent vertex </a:t>
                </a:r>
                <a:r>
                  <a:rPr lang="en-GB" dirty="0"/>
                  <a:t>v of u </a:t>
                </a:r>
              </a:p>
              <a:p>
                <a:pPr marL="0" indent="0">
                  <a:buNone/>
                </a:pPr>
                <a:r>
                  <a:rPr lang="en-GB" dirty="0"/>
                  <a:t>			if (</a:t>
                </a:r>
                <a:r>
                  <a:rPr lang="en-GB" dirty="0" err="1"/>
                  <a:t>dist</a:t>
                </a:r>
                <a:r>
                  <a:rPr lang="en-GB" dirty="0"/>
                  <a:t>[v] &gt; </a:t>
                </a:r>
                <a:r>
                  <a:rPr lang="en-GB" dirty="0" err="1"/>
                  <a:t>dist</a:t>
                </a:r>
                <a:r>
                  <a:rPr lang="en-GB" dirty="0"/>
                  <a:t>[u] + weight(u, v)) //relax edge </a:t>
                </a:r>
                <a:r>
                  <a:rPr lang="en-GB" dirty="0" err="1"/>
                  <a:t>uv</a:t>
                </a:r>
                <a:endParaRPr lang="en-GB" dirty="0"/>
              </a:p>
              <a:p>
                <a:pPr marL="0" indent="0">
                  <a:buNone/>
                </a:pPr>
                <a:r>
                  <a:rPr lang="en-GB" dirty="0"/>
                  <a:t>				</a:t>
                </a:r>
                <a:r>
                  <a:rPr lang="en-GB" dirty="0" err="1"/>
                  <a:t>dist</a:t>
                </a:r>
                <a:r>
                  <a:rPr lang="en-GB" dirty="0"/>
                  <a:t>[v] = </a:t>
                </a:r>
                <a:r>
                  <a:rPr lang="en-GB" dirty="0" err="1"/>
                  <a:t>dist</a:t>
                </a:r>
                <a:r>
                  <a:rPr lang="en-GB" dirty="0"/>
                  <a:t>[u] + weight(u, v) </a:t>
                </a:r>
              </a:p>
              <a:p>
                <a:endParaRPr lang="en-GB" dirty="0"/>
              </a:p>
              <a:p>
                <a:r>
                  <a:rPr lang="en-GB" dirty="0"/>
                  <a:t>Time Complexity: Time complexity of topological sort is O(V+E). After finding topological order, the algorithm process all vertices and for </a:t>
                </a:r>
                <a:r>
                  <a:rPr lang="en-GB"/>
                  <a:t>every vertex, </a:t>
                </a:r>
                <a:r>
                  <a:rPr lang="en-GB" dirty="0"/>
                  <a:t>it runs a loop for all adjacent vertices. Total adjacent vertices in a graph is O(E), so the double for loop has complexity O(V+E). Therefore, overall time complexity is O(V+E).</a:t>
                </a:r>
                <a:endParaRPr lang="en-SE" dirty="0"/>
              </a:p>
            </p:txBody>
          </p:sp>
        </mc:Choice>
        <mc:Fallback>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67" t="-1958"/>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E247-C742-6600-4D35-F255735BDBCF}"/>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2927BAAB-528D-FD0D-4FC5-F708484B3026}"/>
              </a:ext>
            </a:extLst>
          </p:cNvPr>
          <p:cNvSpPr>
            <a:spLocks noGrp="1"/>
          </p:cNvSpPr>
          <p:nvPr>
            <p:ph idx="1"/>
          </p:nvPr>
        </p:nvSpPr>
        <p:spPr/>
        <p:txBody>
          <a:bodyPr/>
          <a:lstStyle/>
          <a:p>
            <a:endParaRPr lang="en-SE"/>
          </a:p>
        </p:txBody>
      </p:sp>
      <p:pic>
        <p:nvPicPr>
          <p:cNvPr id="10242" name="Picture 2" descr="TopologicalSort">
            <a:extLst>
              <a:ext uri="{FF2B5EF4-FFF2-40B4-BE49-F238E27FC236}">
                <a16:creationId xmlns:a16="http://schemas.microsoft.com/office/drawing/2014/main" id="{5679AFF6-BC2A-E112-D7C7-87BDDED7C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9588"/>
            <a:ext cx="9144000" cy="3298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09F814-A2E9-BF39-8FD3-2176A779A77B}"/>
              </a:ext>
            </a:extLst>
          </p:cNvPr>
          <p:cNvSpPr txBox="1"/>
          <p:nvPr/>
        </p:nvSpPr>
        <p:spPr>
          <a:xfrm>
            <a:off x="3804746" y="5705962"/>
            <a:ext cx="1965923" cy="523220"/>
          </a:xfrm>
          <a:prstGeom prst="rect">
            <a:avLst/>
          </a:prstGeom>
          <a:noFill/>
        </p:spPr>
        <p:txBody>
          <a:bodyPr wrap="none" rtlCol="0">
            <a:spAutoFit/>
          </a:bodyPr>
          <a:lstStyle/>
          <a:p>
            <a:r>
              <a:rPr lang="en-GB" sz="2800" dirty="0"/>
              <a:t>Initialization</a:t>
            </a:r>
            <a:endParaRPr lang="en-SE" sz="2800" dirty="0"/>
          </a:p>
        </p:txBody>
      </p:sp>
    </p:spTree>
    <p:extLst>
      <p:ext uri="{BB962C8B-B14F-4D97-AF65-F5344CB8AC3E}">
        <p14:creationId xmlns:p14="http://schemas.microsoft.com/office/powerpoint/2010/main" val="3305107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93B9-CBE5-A2A1-4B36-65CCAA671D83}"/>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EE8ADFAB-5737-F699-111D-AA63AB6F5793}"/>
              </a:ext>
            </a:extLst>
          </p:cNvPr>
          <p:cNvSpPr>
            <a:spLocks noGrp="1"/>
          </p:cNvSpPr>
          <p:nvPr>
            <p:ph idx="1"/>
          </p:nvPr>
        </p:nvSpPr>
        <p:spPr/>
        <p:txBody>
          <a:bodyPr/>
          <a:lstStyle/>
          <a:p>
            <a:endParaRPr lang="en-SE"/>
          </a:p>
        </p:txBody>
      </p:sp>
      <p:pic>
        <p:nvPicPr>
          <p:cNvPr id="9218" name="Picture 2" descr="Lightbox">
            <a:extLst>
              <a:ext uri="{FF2B5EF4-FFF2-40B4-BE49-F238E27FC236}">
                <a16:creationId xmlns:a16="http://schemas.microsoft.com/office/drawing/2014/main" id="{CC23BF50-C95B-4431-2C64-D3BBF133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36"/>
            <a:ext cx="9144000" cy="625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81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5" name="Rectangle 4">
            <a:extLst>
              <a:ext uri="{FF2B5EF4-FFF2-40B4-BE49-F238E27FC236}">
                <a16:creationId xmlns:a16="http://schemas.microsoft.com/office/drawing/2014/main" id="{EDA9FDAF-C581-E145-8B7F-FF78A9E6452F}"/>
              </a:ext>
            </a:extLst>
          </p:cNvPr>
          <p:cNvSpPr/>
          <p:nvPr/>
        </p:nvSpPr>
        <p:spPr>
          <a:xfrm>
            <a:off x="7156160" y="1465247"/>
            <a:ext cx="587928" cy="338554"/>
          </a:xfrm>
          <a:prstGeom prst="rect">
            <a:avLst/>
          </a:prstGeom>
          <a:solidFill>
            <a:srgbClr val="1B8E1D"/>
          </a:solidFill>
        </p:spPr>
        <p:txBody>
          <a:bodyPr wrap="square">
            <a:spAutoFit/>
          </a:bodyPr>
          <a:lstStyle/>
          <a:p>
            <a:pPr>
              <a:spcBef>
                <a:spcPts val="300"/>
              </a:spcBef>
              <a:spcAft>
                <a:spcPts val="300"/>
              </a:spcAft>
              <a:buClr>
                <a:schemeClr val="accent1"/>
              </a:buClr>
            </a:pPr>
            <a:r>
              <a:rPr lang="en-US" altLang="zh-CN" sz="1600" dirty="0">
                <a:solidFill>
                  <a:schemeClr val="bg1"/>
                </a:solidFill>
                <a:latin typeface="Arial"/>
                <a:cs typeface="Arial"/>
              </a:rPr>
              <a:t>Yes!</a:t>
            </a:r>
            <a:endParaRPr lang="en-US" sz="1600" dirty="0">
              <a:solidFill>
                <a:schemeClr val="bg1"/>
              </a:solidFill>
              <a:latin typeface="Arial"/>
              <a:cs typeface="Arial"/>
            </a:endParaRPr>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dissolve">
                                      <p:cBhvr>
                                        <p:cTn id="134" dur="500"/>
                                        <p:tgtEl>
                                          <p:spTgt spid="88"/>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dissolve">
                                      <p:cBhvr>
                                        <p:cTn id="139" dur="500"/>
                                        <p:tgtEl>
                                          <p:spTgt spid="47"/>
                                        </p:tgtEl>
                                      </p:cBhvr>
                                    </p:animEffect>
                                  </p:childTnLst>
                                </p:cTn>
                              </p:par>
                              <p:par>
                                <p:cTn id="140" presetID="9"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dissolve">
                                      <p:cBhvr>
                                        <p:cTn id="145" dur="500"/>
                                        <p:tgtEl>
                                          <p:spTgt spid="48"/>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dissolve">
                                      <p:cBhvr>
                                        <p:cTn id="148" dur="500"/>
                                        <p:tgtEl>
                                          <p:spTgt spid="5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2"/>
                                        </p:tgtEl>
                                        <p:attrNameLst>
                                          <p:attrName>style.visibility</p:attrName>
                                        </p:attrNameLst>
                                      </p:cBhvr>
                                      <p:to>
                                        <p:strVal val="visible"/>
                                      </p:to>
                                    </p:set>
                                    <p:animEffect transition="in" filter="dissolve">
                                      <p:cBhvr>
                                        <p:cTn id="154" dur="500"/>
                                        <p:tgtEl>
                                          <p:spTgt spid="52"/>
                                        </p:tgtEl>
                                      </p:cBhvr>
                                    </p:animEffect>
                                  </p:childTnLst>
                                </p:cTn>
                              </p:par>
                              <p:par>
                                <p:cTn id="155" presetID="9" presetClass="entr" presetSubtype="0" fill="hold"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dissolve">
                                      <p:cBhvr>
                                        <p:cTn id="157" dur="500"/>
                                        <p:tgtEl>
                                          <p:spTgt spid="5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nodeType="clickEffect">
                                  <p:stCondLst>
                                    <p:cond delay="0"/>
                                  </p:stCondLst>
                                  <p:childTnLst>
                                    <p:set>
                                      <p:cBhvr>
                                        <p:cTn id="164" dur="1" fill="hold">
                                          <p:stCondLst>
                                            <p:cond delay="0"/>
                                          </p:stCondLst>
                                        </p:cTn>
                                        <p:tgtEl>
                                          <p:spTgt spid="97"/>
                                        </p:tgtEl>
                                        <p:attrNameLst>
                                          <p:attrName>style.visibility</p:attrName>
                                        </p:attrNameLst>
                                      </p:cBhvr>
                                      <p:to>
                                        <p:strVal val="visible"/>
                                      </p:to>
                                    </p:set>
                                    <p:animEffect transition="in" filter="dissolve">
                                      <p:cBhvr>
                                        <p:cTn id="165" dur="500"/>
                                        <p:tgtEl>
                                          <p:spTgt spid="97"/>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mph" presetSubtype="2" fill="hold" nodeType="clickEffect">
                                  <p:stCondLst>
                                    <p:cond delay="0"/>
                                  </p:stCondLst>
                                  <p:childTnLst>
                                    <p:animClr clrSpc="rgb" dir="cw">
                                      <p:cBhvr>
                                        <p:cTn id="169" dur="2000" fill="hold"/>
                                        <p:tgtEl>
                                          <p:spTgt spid="25"/>
                                        </p:tgtEl>
                                        <p:attrNameLst>
                                          <p:attrName>fillcolor</p:attrName>
                                        </p:attrNameLst>
                                      </p:cBhvr>
                                      <p:to>
                                        <a:schemeClr val="accent2"/>
                                      </p:to>
                                    </p:animClr>
                                    <p:set>
                                      <p:cBhvr>
                                        <p:cTn id="170" dur="2000" fill="hold"/>
                                        <p:tgtEl>
                                          <p:spTgt spid="25"/>
                                        </p:tgtEl>
                                        <p:attrNameLst>
                                          <p:attrName>fill.type</p:attrName>
                                        </p:attrNameLst>
                                      </p:cBhvr>
                                      <p:to>
                                        <p:strVal val="solid"/>
                                      </p:to>
                                    </p:set>
                                    <p:set>
                                      <p:cBhvr>
                                        <p:cTn id="171" dur="2000" fill="hold"/>
                                        <p:tgtEl>
                                          <p:spTgt spid="25"/>
                                        </p:tgtEl>
                                        <p:attrNameLst>
                                          <p:attrName>fill.on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dissolve">
                                      <p:cBhvr>
                                        <p:cTn id="176" dur="500"/>
                                        <p:tgtEl>
                                          <p:spTgt spid="7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58">
                                            <p:txEl>
                                              <p:pRg st="0" end="0"/>
                                            </p:txEl>
                                          </p:spTgt>
                                        </p:tgtEl>
                                        <p:attrNameLst>
                                          <p:attrName>style.visibility</p:attrName>
                                        </p:attrNameLst>
                                      </p:cBhvr>
                                      <p:to>
                                        <p:strVal val="visible"/>
                                      </p:to>
                                    </p:set>
                                    <p:animEffect transition="in" filter="dissolve">
                                      <p:cBhvr>
                                        <p:cTn id="181" dur="500"/>
                                        <p:tgtEl>
                                          <p:spTgt spid="58">
                                            <p:txEl>
                                              <p:pRg st="0" end="0"/>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7" presetClass="emph" presetSubtype="2" fill="hold" nodeType="clickEffect">
                                  <p:stCondLst>
                                    <p:cond delay="0"/>
                                  </p:stCondLst>
                                  <p:childTnLst>
                                    <p:animClr clrSpc="rgb" dir="cw">
                                      <p:cBhvr>
                                        <p:cTn id="185" dur="2000" fill="hold"/>
                                        <p:tgtEl>
                                          <p:spTgt spid="21"/>
                                        </p:tgtEl>
                                        <p:attrNameLst>
                                          <p:attrName>stroke.color</p:attrName>
                                        </p:attrNameLst>
                                      </p:cBhvr>
                                      <p:to>
                                        <a:schemeClr val="accent2"/>
                                      </p:to>
                                    </p:animClr>
                                    <p:set>
                                      <p:cBhvr>
                                        <p:cTn id="186" dur="2000" fill="hold"/>
                                        <p:tgtEl>
                                          <p:spTgt spid="2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5"/>
                                        </p:tgtEl>
                                        <p:attrNameLst>
                                          <p:attrName>style.visibility</p:attrName>
                                        </p:attrNameLst>
                                      </p:cBhvr>
                                      <p:to>
                                        <p:strVal val="visible"/>
                                      </p:to>
                                    </p:set>
                                    <p:animEffect transition="in" filter="dissolve">
                                      <p:cBhvr>
                                        <p:cTn id="191" dur="500"/>
                                        <p:tgtEl>
                                          <p:spTgt spid="55"/>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58">
                                            <p:txEl>
                                              <p:pRg st="1" end="1"/>
                                            </p:txEl>
                                          </p:spTgt>
                                        </p:tgtEl>
                                        <p:attrNameLst>
                                          <p:attrName>style.visibility</p:attrName>
                                        </p:attrNameLst>
                                      </p:cBhvr>
                                      <p:to>
                                        <p:strVal val="visible"/>
                                      </p:to>
                                    </p:set>
                                    <p:animEffect transition="in" filter="dissolve">
                                      <p:cBhvr>
                                        <p:cTn id="196" dur="500"/>
                                        <p:tgtEl>
                                          <p:spTgt spid="58">
                                            <p:txEl>
                                              <p:pRg st="1" end="1"/>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dissolve">
                                      <p:cBhvr>
                                        <p:cTn id="201" dur="500"/>
                                        <p:tgtEl>
                                          <p:spTgt spid="60"/>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9">
                                            <p:txEl>
                                              <p:pRg st="1" end="1"/>
                                            </p:txEl>
                                          </p:spTgt>
                                        </p:tgtEl>
                                        <p:attrNameLst>
                                          <p:attrName>style.visibility</p:attrName>
                                        </p:attrNameLst>
                                      </p:cBhvr>
                                      <p:to>
                                        <p:strVal val="visible"/>
                                      </p:to>
                                    </p:set>
                                    <p:animEffect transition="in" filter="dissolve">
                                      <p:cBhvr>
                                        <p:cTn id="206" dur="500"/>
                                        <p:tgtEl>
                                          <p:spTgt spid="59">
                                            <p:txEl>
                                              <p:pRg st="1" end="1"/>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7" presetClass="emph" presetSubtype="2" fill="hold" nodeType="clickEffect">
                                  <p:stCondLst>
                                    <p:cond delay="0"/>
                                  </p:stCondLst>
                                  <p:childTnLst>
                                    <p:animClr clrSpc="rgb" dir="cw">
                                      <p:cBhvr>
                                        <p:cTn id="210" dur="2000" fill="hold"/>
                                        <p:tgtEl>
                                          <p:spTgt spid="19"/>
                                        </p:tgtEl>
                                        <p:attrNameLst>
                                          <p:attrName>stroke.color</p:attrName>
                                        </p:attrNameLst>
                                      </p:cBhvr>
                                      <p:to>
                                        <a:schemeClr val="accent2"/>
                                      </p:to>
                                    </p:animClr>
                                    <p:set>
                                      <p:cBhvr>
                                        <p:cTn id="211" dur="2000" fill="hold"/>
                                        <p:tgtEl>
                                          <p:spTgt spid="19"/>
                                        </p:tgtEl>
                                        <p:attrNameLst>
                                          <p:attrName>stroke.on</p:attrName>
                                        </p:attrNameLst>
                                      </p:cBhvr>
                                      <p:to>
                                        <p:strVal val="true"/>
                                      </p:to>
                                    </p:se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dissolve">
                                      <p:cBhvr>
                                        <p:cTn id="216" dur="500"/>
                                        <p:tgtEl>
                                          <p:spTgt spid="56"/>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58">
                                            <p:txEl>
                                              <p:pRg st="7" end="7"/>
                                            </p:txEl>
                                          </p:spTgt>
                                        </p:tgtEl>
                                        <p:attrNameLst>
                                          <p:attrName>style.visibility</p:attrName>
                                        </p:attrNameLst>
                                      </p:cBhvr>
                                      <p:to>
                                        <p:strVal val="visible"/>
                                      </p:to>
                                    </p:set>
                                    <p:animEffect transition="in" filter="dissolve">
                                      <p:cBhvr>
                                        <p:cTn id="221" dur="500"/>
                                        <p:tgtEl>
                                          <p:spTgt spid="58">
                                            <p:txEl>
                                              <p:pRg st="7" end="7"/>
                                            </p:txEl>
                                          </p:spTgt>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61"/>
                                        </p:tgtEl>
                                        <p:attrNameLst>
                                          <p:attrName>style.visibility</p:attrName>
                                        </p:attrNameLst>
                                      </p:cBhvr>
                                      <p:to>
                                        <p:strVal val="visible"/>
                                      </p:to>
                                    </p:set>
                                    <p:animEffect transition="in" filter="dissolve">
                                      <p:cBhvr>
                                        <p:cTn id="226" dur="500"/>
                                        <p:tgtEl>
                                          <p:spTgt spid="61"/>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59">
                                            <p:txEl>
                                              <p:pRg st="7" end="7"/>
                                            </p:txEl>
                                          </p:spTgt>
                                        </p:tgtEl>
                                        <p:attrNameLst>
                                          <p:attrName>style.visibility</p:attrName>
                                        </p:attrNameLst>
                                      </p:cBhvr>
                                      <p:to>
                                        <p:strVal val="visible"/>
                                      </p:to>
                                    </p:set>
                                    <p:animEffect transition="in" filter="dissolve">
                                      <p:cBhvr>
                                        <p:cTn id="231" dur="500"/>
                                        <p:tgtEl>
                                          <p:spTgt spid="59">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7" presetClass="emph" presetSubtype="2" fill="hold" nodeType="clickEffect">
                                  <p:stCondLst>
                                    <p:cond delay="0"/>
                                  </p:stCondLst>
                                  <p:childTnLst>
                                    <p:animClr clrSpc="rgb" dir="cw">
                                      <p:cBhvr>
                                        <p:cTn id="235" dur="2000" fill="hold"/>
                                        <p:tgtEl>
                                          <p:spTgt spid="12"/>
                                        </p:tgtEl>
                                        <p:attrNameLst>
                                          <p:attrName>stroke.color</p:attrName>
                                        </p:attrNameLst>
                                      </p:cBhvr>
                                      <p:to>
                                        <a:schemeClr val="accent2"/>
                                      </p:to>
                                    </p:animClr>
                                    <p:set>
                                      <p:cBhvr>
                                        <p:cTn id="236" dur="2000" fill="hold"/>
                                        <p:tgtEl>
                                          <p:spTgt spid="12"/>
                                        </p:tgtEl>
                                        <p:attrNameLst>
                                          <p:attrName>stroke.on</p:attrName>
                                        </p:attrNameLst>
                                      </p:cBhvr>
                                      <p:to>
                                        <p:strVal val="true"/>
                                      </p:to>
                                    </p:se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7"/>
                                        </p:tgtEl>
                                        <p:attrNameLst>
                                          <p:attrName>style.visibility</p:attrName>
                                        </p:attrNameLst>
                                      </p:cBhvr>
                                      <p:to>
                                        <p:strVal val="visible"/>
                                      </p:to>
                                    </p:set>
                                    <p:animEffect transition="in" filter="dissolve">
                                      <p:cBhvr>
                                        <p:cTn id="241" dur="500"/>
                                        <p:tgtEl>
                                          <p:spTgt spid="57"/>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58">
                                            <p:txEl>
                                              <p:pRg st="4" end="4"/>
                                            </p:txEl>
                                          </p:spTgt>
                                        </p:tgtEl>
                                        <p:attrNameLst>
                                          <p:attrName>style.visibility</p:attrName>
                                        </p:attrNameLst>
                                      </p:cBhvr>
                                      <p:to>
                                        <p:strVal val="visible"/>
                                      </p:to>
                                    </p:set>
                                    <p:animEffect transition="in" filter="dissolve">
                                      <p:cBhvr>
                                        <p:cTn id="246" dur="500"/>
                                        <p:tgtEl>
                                          <p:spTgt spid="58">
                                            <p:txEl>
                                              <p:pRg st="4" end="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62"/>
                                        </p:tgtEl>
                                        <p:attrNameLst>
                                          <p:attrName>style.visibility</p:attrName>
                                        </p:attrNameLst>
                                      </p:cBhvr>
                                      <p:to>
                                        <p:strVal val="visible"/>
                                      </p:to>
                                    </p:set>
                                    <p:animEffect transition="in" filter="dissolve">
                                      <p:cBhvr>
                                        <p:cTn id="251" dur="500"/>
                                        <p:tgtEl>
                                          <p:spTgt spid="62"/>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59">
                                            <p:txEl>
                                              <p:pRg st="4" end="4"/>
                                            </p:txEl>
                                          </p:spTgt>
                                        </p:tgtEl>
                                        <p:attrNameLst>
                                          <p:attrName>style.visibility</p:attrName>
                                        </p:attrNameLst>
                                      </p:cBhvr>
                                      <p:to>
                                        <p:strVal val="visible"/>
                                      </p:to>
                                    </p:set>
                                    <p:animEffect transition="in" filter="dissolve">
                                      <p:cBhvr>
                                        <p:cTn id="256" dur="500"/>
                                        <p:tgtEl>
                                          <p:spTgt spid="59">
                                            <p:txEl>
                                              <p:pRg st="4" end="4"/>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100"/>
                                        </p:tgtEl>
                                        <p:attrNameLst>
                                          <p:attrName>style.visibility</p:attrName>
                                        </p:attrNameLst>
                                      </p:cBhvr>
                                      <p:to>
                                        <p:strVal val="visible"/>
                                      </p:to>
                                    </p:set>
                                    <p:animEffect transition="in" filter="dissolve">
                                      <p:cBhvr>
                                        <p:cTn id="261" dur="500"/>
                                        <p:tgtEl>
                                          <p:spTgt spid="100"/>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
                                        </p:tgtEl>
                                        <p:attrNameLst>
                                          <p:attrName>fillcolor</p:attrName>
                                        </p:attrNameLst>
                                      </p:cBhvr>
                                      <p:to>
                                        <a:schemeClr val="accent2"/>
                                      </p:to>
                                    </p:animClr>
                                    <p:set>
                                      <p:cBhvr>
                                        <p:cTn id="266" dur="2000" fill="hold"/>
                                        <p:tgtEl>
                                          <p:spTgt spid="7"/>
                                        </p:tgtEl>
                                        <p:attrNameLst>
                                          <p:attrName>fill.type</p:attrName>
                                        </p:attrNameLst>
                                      </p:cBhvr>
                                      <p:to>
                                        <p:strVal val="solid"/>
                                      </p:to>
                                    </p:set>
                                    <p:set>
                                      <p:cBhvr>
                                        <p:cTn id="267" dur="2000" fill="hold"/>
                                        <p:tgtEl>
                                          <p:spTgt spid="7"/>
                                        </p:tgtEl>
                                        <p:attrNameLst>
                                          <p:attrName>fill.on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7" presetClass="emph" presetSubtype="2" fill="hold" nodeType="clickEffect">
                                  <p:stCondLst>
                                    <p:cond delay="0"/>
                                  </p:stCondLst>
                                  <p:childTnLst>
                                    <p:animClr clrSpc="rgb" dir="cw">
                                      <p:cBhvr>
                                        <p:cTn id="271" dur="2000" fill="hold"/>
                                        <p:tgtEl>
                                          <p:spTgt spid="11"/>
                                        </p:tgtEl>
                                        <p:attrNameLst>
                                          <p:attrName>stroke.color</p:attrName>
                                        </p:attrNameLst>
                                      </p:cBhvr>
                                      <p:to>
                                        <a:schemeClr val="accent2"/>
                                      </p:to>
                                    </p:animClr>
                                    <p:set>
                                      <p:cBhvr>
                                        <p:cTn id="272" dur="2000" fill="hold"/>
                                        <p:tgtEl>
                                          <p:spTgt spid="11"/>
                                        </p:tgtEl>
                                        <p:attrNameLst>
                                          <p:attrName>stroke.on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63"/>
                                        </p:tgtEl>
                                        <p:attrNameLst>
                                          <p:attrName>style.visibility</p:attrName>
                                        </p:attrNameLst>
                                      </p:cBhvr>
                                      <p:to>
                                        <p:strVal val="visible"/>
                                      </p:to>
                                    </p:set>
                                    <p:animEffect transition="in" filter="dissolve">
                                      <p:cBhvr>
                                        <p:cTn id="277" dur="500"/>
                                        <p:tgtEl>
                                          <p:spTgt spid="63"/>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58">
                                            <p:txEl>
                                              <p:pRg st="3" end="3"/>
                                            </p:txEl>
                                          </p:spTgt>
                                        </p:tgtEl>
                                        <p:attrNameLst>
                                          <p:attrName>style.visibility</p:attrName>
                                        </p:attrNameLst>
                                      </p:cBhvr>
                                      <p:to>
                                        <p:strVal val="visible"/>
                                      </p:to>
                                    </p:set>
                                    <p:animEffect transition="in" filter="dissolve">
                                      <p:cBhvr>
                                        <p:cTn id="282" dur="500"/>
                                        <p:tgtEl>
                                          <p:spTgt spid="58">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6"/>
                                        </p:tgtEl>
                                        <p:attrNameLst>
                                          <p:attrName>style.visibility</p:attrName>
                                        </p:attrNameLst>
                                      </p:cBhvr>
                                      <p:to>
                                        <p:strVal val="visible"/>
                                      </p:to>
                                    </p:set>
                                    <p:animEffect transition="in" filter="dissolve">
                                      <p:cBhvr>
                                        <p:cTn id="287" dur="500"/>
                                        <p:tgtEl>
                                          <p:spTgt spid="66"/>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59">
                                            <p:txEl>
                                              <p:pRg st="3" end="3"/>
                                            </p:txEl>
                                          </p:spTgt>
                                        </p:tgtEl>
                                        <p:attrNameLst>
                                          <p:attrName>style.visibility</p:attrName>
                                        </p:attrNameLst>
                                      </p:cBhvr>
                                      <p:to>
                                        <p:strVal val="visible"/>
                                      </p:to>
                                    </p:set>
                                    <p:animEffect transition="in" filter="dissolve">
                                      <p:cBhvr>
                                        <p:cTn id="292" dur="500"/>
                                        <p:tgtEl>
                                          <p:spTgt spid="59">
                                            <p:txEl>
                                              <p:pRg st="3" end="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8"/>
                                        </p:tgtEl>
                                        <p:attrNameLst>
                                          <p:attrName>stroke.color</p:attrName>
                                        </p:attrNameLst>
                                      </p:cBhvr>
                                      <p:to>
                                        <a:schemeClr val="accent2"/>
                                      </p:to>
                                    </p:animClr>
                                    <p:set>
                                      <p:cBhvr>
                                        <p:cTn id="297" dur="2000" fill="hold"/>
                                        <p:tgtEl>
                                          <p:spTgt spid="8"/>
                                        </p:tgtEl>
                                        <p:attrNameLst>
                                          <p:attrName>stroke.on</p:attrName>
                                        </p:attrNameLst>
                                      </p:cBhvr>
                                      <p:to>
                                        <p:strVal val="true"/>
                                      </p:to>
                                    </p:se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64"/>
                                        </p:tgtEl>
                                        <p:attrNameLst>
                                          <p:attrName>style.visibility</p:attrName>
                                        </p:attrNameLst>
                                      </p:cBhvr>
                                      <p:to>
                                        <p:strVal val="visible"/>
                                      </p:to>
                                    </p:set>
                                    <p:animEffect transition="in" filter="dissolve">
                                      <p:cBhvr>
                                        <p:cTn id="302" dur="500"/>
                                        <p:tgtEl>
                                          <p:spTgt spid="64"/>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58">
                                            <p:txEl>
                                              <p:pRg st="2" end="2"/>
                                            </p:txEl>
                                          </p:spTgt>
                                        </p:tgtEl>
                                        <p:attrNameLst>
                                          <p:attrName>style.visibility</p:attrName>
                                        </p:attrNameLst>
                                      </p:cBhvr>
                                      <p:to>
                                        <p:strVal val="visible"/>
                                      </p:to>
                                    </p:set>
                                    <p:animEffect transition="in" filter="dissolve">
                                      <p:cBhvr>
                                        <p:cTn id="307" dur="500"/>
                                        <p:tgtEl>
                                          <p:spTgt spid="58">
                                            <p:txEl>
                                              <p:pRg st="2" end="2"/>
                                            </p:txEl>
                                          </p:spTgt>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65"/>
                                        </p:tgtEl>
                                        <p:attrNameLst>
                                          <p:attrName>style.visibility</p:attrName>
                                        </p:attrNameLst>
                                      </p:cBhvr>
                                      <p:to>
                                        <p:strVal val="visible"/>
                                      </p:to>
                                    </p:set>
                                    <p:animEffect transition="in" filter="dissolve">
                                      <p:cBhvr>
                                        <p:cTn id="312" dur="500"/>
                                        <p:tgtEl>
                                          <p:spTgt spid="65"/>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nodeType="clickEffect">
                                  <p:stCondLst>
                                    <p:cond delay="0"/>
                                  </p:stCondLst>
                                  <p:childTnLst>
                                    <p:set>
                                      <p:cBhvr>
                                        <p:cTn id="316" dur="1" fill="hold">
                                          <p:stCondLst>
                                            <p:cond delay="0"/>
                                          </p:stCondLst>
                                        </p:cTn>
                                        <p:tgtEl>
                                          <p:spTgt spid="59">
                                            <p:txEl>
                                              <p:pRg st="2" end="2"/>
                                            </p:txEl>
                                          </p:spTgt>
                                        </p:tgtEl>
                                        <p:attrNameLst>
                                          <p:attrName>style.visibility</p:attrName>
                                        </p:attrNameLst>
                                      </p:cBhvr>
                                      <p:to>
                                        <p:strVal val="visible"/>
                                      </p:to>
                                    </p:set>
                                    <p:animEffect transition="in" filter="dissolve">
                                      <p:cBhvr>
                                        <p:cTn id="317" dur="500"/>
                                        <p:tgtEl>
                                          <p:spTgt spid="59">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7" presetClass="emph" presetSubtype="2" fill="hold" nodeType="clickEffect">
                                  <p:stCondLst>
                                    <p:cond delay="0"/>
                                  </p:stCondLst>
                                  <p:childTnLst>
                                    <p:animClr clrSpc="rgb" dir="cw">
                                      <p:cBhvr>
                                        <p:cTn id="321" dur="2000" fill="hold"/>
                                        <p:tgtEl>
                                          <p:spTgt spid="13"/>
                                        </p:tgtEl>
                                        <p:attrNameLst>
                                          <p:attrName>stroke.color</p:attrName>
                                        </p:attrNameLst>
                                      </p:cBhvr>
                                      <p:to>
                                        <a:schemeClr val="accent2"/>
                                      </p:to>
                                    </p:animClr>
                                    <p:set>
                                      <p:cBhvr>
                                        <p:cTn id="322" dur="2000" fill="hold"/>
                                        <p:tgtEl>
                                          <p:spTgt spid="13"/>
                                        </p:tgtEl>
                                        <p:attrNameLst>
                                          <p:attrName>stroke.on</p:attrName>
                                        </p:attrNameLst>
                                      </p:cBhvr>
                                      <p:to>
                                        <p:strVal val="true"/>
                                      </p:to>
                                    </p:se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nodeType="clickEffect">
                                  <p:stCondLst>
                                    <p:cond delay="0"/>
                                  </p:stCondLst>
                                  <p:childTnLst>
                                    <p:set>
                                      <p:cBhvr>
                                        <p:cTn id="326" dur="1" fill="hold">
                                          <p:stCondLst>
                                            <p:cond delay="0"/>
                                          </p:stCondLst>
                                        </p:cTn>
                                        <p:tgtEl>
                                          <p:spTgt spid="101"/>
                                        </p:tgtEl>
                                        <p:attrNameLst>
                                          <p:attrName>style.visibility</p:attrName>
                                        </p:attrNameLst>
                                      </p:cBhvr>
                                      <p:to>
                                        <p:strVal val="visible"/>
                                      </p:to>
                                    </p:set>
                                    <p:animEffect transition="in" filter="dissolve">
                                      <p:cBhvr>
                                        <p:cTn id="327" dur="500"/>
                                        <p:tgtEl>
                                          <p:spTgt spid="101"/>
                                        </p:tgtEl>
                                      </p:cBhvr>
                                    </p:animEffect>
                                  </p:childTnLst>
                                </p:cTn>
                              </p:par>
                            </p:childTnLst>
                          </p:cTn>
                        </p:par>
                      </p:childTnLst>
                    </p:cTn>
                  </p:par>
                  <p:par>
                    <p:cTn id="328" fill="hold">
                      <p:stCondLst>
                        <p:cond delay="indefinite"/>
                      </p:stCondLst>
                      <p:childTnLst>
                        <p:par>
                          <p:cTn id="329" fill="hold">
                            <p:stCondLst>
                              <p:cond delay="0"/>
                            </p:stCondLst>
                            <p:childTnLst>
                              <p:par>
                                <p:cTn id="330" presetID="1" presetClass="emph" presetSubtype="2" fill="hold" nodeType="clickEffect">
                                  <p:stCondLst>
                                    <p:cond delay="0"/>
                                  </p:stCondLst>
                                  <p:childTnLst>
                                    <p:animClr clrSpc="rgb" dir="cw">
                                      <p:cBhvr>
                                        <p:cTn id="331" dur="2000" fill="hold"/>
                                        <p:tgtEl>
                                          <p:spTgt spid="24"/>
                                        </p:tgtEl>
                                        <p:attrNameLst>
                                          <p:attrName>fillcolor</p:attrName>
                                        </p:attrNameLst>
                                      </p:cBhvr>
                                      <p:to>
                                        <a:schemeClr val="accent2"/>
                                      </p:to>
                                    </p:animClr>
                                    <p:set>
                                      <p:cBhvr>
                                        <p:cTn id="332" dur="2000" fill="hold"/>
                                        <p:tgtEl>
                                          <p:spTgt spid="24"/>
                                        </p:tgtEl>
                                        <p:attrNameLst>
                                          <p:attrName>fill.type</p:attrName>
                                        </p:attrNameLst>
                                      </p:cBhvr>
                                      <p:to>
                                        <p:strVal val="solid"/>
                                      </p:to>
                                    </p:set>
                                    <p:set>
                                      <p:cBhvr>
                                        <p:cTn id="333" dur="2000" fill="hold"/>
                                        <p:tgtEl>
                                          <p:spTgt spid="24"/>
                                        </p:tgtEl>
                                        <p:attrNameLst>
                                          <p:attrName>fill.on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5"/>
                                        </p:tgtEl>
                                        <p:attrNameLst>
                                          <p:attrName>stroke.color</p:attrName>
                                        </p:attrNameLst>
                                      </p:cBhvr>
                                      <p:to>
                                        <a:schemeClr val="accent2"/>
                                      </p:to>
                                    </p:animClr>
                                    <p:set>
                                      <p:cBhvr>
                                        <p:cTn id="338" dur="2000" fill="hold"/>
                                        <p:tgtEl>
                                          <p:spTgt spid="15"/>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7" presetClass="emph" presetSubtype="2" fill="hold" nodeType="clickEffect">
                                  <p:stCondLst>
                                    <p:cond delay="0"/>
                                  </p:stCondLst>
                                  <p:childTnLst>
                                    <p:animClr clrSpc="rgb" dir="cw">
                                      <p:cBhvr>
                                        <p:cTn id="342" dur="2000" fill="hold"/>
                                        <p:tgtEl>
                                          <p:spTgt spid="18"/>
                                        </p:tgtEl>
                                        <p:attrNameLst>
                                          <p:attrName>stroke.color</p:attrName>
                                        </p:attrNameLst>
                                      </p:cBhvr>
                                      <p:to>
                                        <a:schemeClr val="accent2"/>
                                      </p:to>
                                    </p:animClr>
                                    <p:set>
                                      <p:cBhvr>
                                        <p:cTn id="343" dur="2000" fill="hold"/>
                                        <p:tgtEl>
                                          <p:spTgt spid="18"/>
                                        </p:tgtEl>
                                        <p:attrNameLst>
                                          <p:attrName>stroke.on</p:attrName>
                                        </p:attrNameLst>
                                      </p:cBhvr>
                                      <p:to>
                                        <p:strVal val="true"/>
                                      </p:to>
                                    </p:se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68"/>
                                        </p:tgtEl>
                                        <p:attrNameLst>
                                          <p:attrName>style.visibility</p:attrName>
                                        </p:attrNameLst>
                                      </p:cBhvr>
                                      <p:to>
                                        <p:strVal val="visible"/>
                                      </p:to>
                                    </p:set>
                                    <p:animEffect transition="in" filter="dissolve">
                                      <p:cBhvr>
                                        <p:cTn id="348" dur="500"/>
                                        <p:tgtEl>
                                          <p:spTgt spid="68"/>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58">
                                            <p:txEl>
                                              <p:pRg st="5" end="5"/>
                                            </p:txEl>
                                          </p:spTgt>
                                        </p:tgtEl>
                                        <p:attrNameLst>
                                          <p:attrName>style.visibility</p:attrName>
                                        </p:attrNameLst>
                                      </p:cBhvr>
                                      <p:to>
                                        <p:strVal val="visible"/>
                                      </p:to>
                                    </p:set>
                                    <p:animEffect transition="in" filter="dissolve">
                                      <p:cBhvr>
                                        <p:cTn id="353" dur="500"/>
                                        <p:tgtEl>
                                          <p:spTgt spid="58">
                                            <p:txEl>
                                              <p:pRg st="5" end="5"/>
                                            </p:txEl>
                                          </p:spTgt>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70"/>
                                        </p:tgtEl>
                                        <p:attrNameLst>
                                          <p:attrName>style.visibility</p:attrName>
                                        </p:attrNameLst>
                                      </p:cBhvr>
                                      <p:to>
                                        <p:strVal val="visible"/>
                                      </p:to>
                                    </p:set>
                                    <p:animEffect transition="in" filter="dissolve">
                                      <p:cBhvr>
                                        <p:cTn id="358" dur="500"/>
                                        <p:tgtEl>
                                          <p:spTgt spid="70"/>
                                        </p:tgtEl>
                                      </p:cBhvr>
                                    </p:animEffect>
                                  </p:childTnLst>
                                </p:cTn>
                              </p:par>
                            </p:childTnLst>
                          </p:cTn>
                        </p:par>
                      </p:childTnLst>
                    </p:cTn>
                  </p:par>
                  <p:par>
                    <p:cTn id="359" fill="hold">
                      <p:stCondLst>
                        <p:cond delay="indefinite"/>
                      </p:stCondLst>
                      <p:childTnLst>
                        <p:par>
                          <p:cTn id="360" fill="hold">
                            <p:stCondLst>
                              <p:cond delay="0"/>
                            </p:stCondLst>
                            <p:childTnLst>
                              <p:par>
                                <p:cTn id="361" presetID="9" presetClass="entr" presetSubtype="0" fill="hold" nodeType="clickEffect">
                                  <p:stCondLst>
                                    <p:cond delay="0"/>
                                  </p:stCondLst>
                                  <p:childTnLst>
                                    <p:set>
                                      <p:cBhvr>
                                        <p:cTn id="362" dur="1" fill="hold">
                                          <p:stCondLst>
                                            <p:cond delay="0"/>
                                          </p:stCondLst>
                                        </p:cTn>
                                        <p:tgtEl>
                                          <p:spTgt spid="59">
                                            <p:txEl>
                                              <p:pRg st="5" end="5"/>
                                            </p:txEl>
                                          </p:spTgt>
                                        </p:tgtEl>
                                        <p:attrNameLst>
                                          <p:attrName>style.visibility</p:attrName>
                                        </p:attrNameLst>
                                      </p:cBhvr>
                                      <p:to>
                                        <p:strVal val="visible"/>
                                      </p:to>
                                    </p:set>
                                    <p:animEffect transition="in" filter="dissolve">
                                      <p:cBhvr>
                                        <p:cTn id="363" dur="500"/>
                                        <p:tgtEl>
                                          <p:spTgt spid="59">
                                            <p:txEl>
                                              <p:pRg st="5" end="5"/>
                                            </p:txEl>
                                          </p:spTgt>
                                        </p:tgtEl>
                                      </p:cBhvr>
                                    </p:animEffect>
                                  </p:childTnLst>
                                </p:cTn>
                              </p:par>
                            </p:childTnLst>
                          </p:cTn>
                        </p:par>
                      </p:childTnLst>
                    </p:cTn>
                  </p:par>
                  <p:par>
                    <p:cTn id="364" fill="hold">
                      <p:stCondLst>
                        <p:cond delay="indefinite"/>
                      </p:stCondLst>
                      <p:childTnLst>
                        <p:par>
                          <p:cTn id="365" fill="hold">
                            <p:stCondLst>
                              <p:cond delay="0"/>
                            </p:stCondLst>
                            <p:childTnLst>
                              <p:par>
                                <p:cTn id="366" presetID="7" presetClass="emph" presetSubtype="2" fill="hold" nodeType="clickEffect">
                                  <p:stCondLst>
                                    <p:cond delay="0"/>
                                  </p:stCondLst>
                                  <p:childTnLst>
                                    <p:animClr clrSpc="rgb" dir="cw">
                                      <p:cBhvr>
                                        <p:cTn id="367" dur="2000" fill="hold"/>
                                        <p:tgtEl>
                                          <p:spTgt spid="16"/>
                                        </p:tgtEl>
                                        <p:attrNameLst>
                                          <p:attrName>stroke.color</p:attrName>
                                        </p:attrNameLst>
                                      </p:cBhvr>
                                      <p:to>
                                        <a:schemeClr val="accent2"/>
                                      </p:to>
                                    </p:animClr>
                                    <p:set>
                                      <p:cBhvr>
                                        <p:cTn id="368" dur="2000" fill="hold"/>
                                        <p:tgtEl>
                                          <p:spTgt spid="16"/>
                                        </p:tgtEl>
                                        <p:attrNameLst>
                                          <p:attrName>stroke.on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73"/>
                                        </p:tgtEl>
                                        <p:attrNameLst>
                                          <p:attrName>style.visibility</p:attrName>
                                        </p:attrNameLst>
                                      </p:cBhvr>
                                      <p:to>
                                        <p:strVal val="visible"/>
                                      </p:to>
                                    </p:set>
                                    <p:animEffect transition="in" filter="dissolve">
                                      <p:cBhvr>
                                        <p:cTn id="373" dur="500"/>
                                        <p:tgtEl>
                                          <p:spTgt spid="73"/>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58">
                                            <p:txEl>
                                              <p:pRg st="6" end="6"/>
                                            </p:txEl>
                                          </p:spTgt>
                                        </p:tgtEl>
                                        <p:attrNameLst>
                                          <p:attrName>style.visibility</p:attrName>
                                        </p:attrNameLst>
                                      </p:cBhvr>
                                      <p:to>
                                        <p:strVal val="visible"/>
                                      </p:to>
                                    </p:set>
                                    <p:animEffect transition="in" filter="dissolve">
                                      <p:cBhvr>
                                        <p:cTn id="378" dur="500"/>
                                        <p:tgtEl>
                                          <p:spTgt spid="58">
                                            <p:txEl>
                                              <p:pRg st="6" end="6"/>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75"/>
                                        </p:tgtEl>
                                        <p:attrNameLst>
                                          <p:attrName>style.visibility</p:attrName>
                                        </p:attrNameLst>
                                      </p:cBhvr>
                                      <p:to>
                                        <p:strVal val="visible"/>
                                      </p:to>
                                    </p:set>
                                    <p:animEffect transition="in" filter="dissolve">
                                      <p:cBhvr>
                                        <p:cTn id="383" dur="500"/>
                                        <p:tgtEl>
                                          <p:spTgt spid="75"/>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59">
                                            <p:txEl>
                                              <p:pRg st="6" end="6"/>
                                            </p:txEl>
                                          </p:spTgt>
                                        </p:tgtEl>
                                        <p:attrNameLst>
                                          <p:attrName>style.visibility</p:attrName>
                                        </p:attrNameLst>
                                      </p:cBhvr>
                                      <p:to>
                                        <p:strVal val="visible"/>
                                      </p:to>
                                    </p:set>
                                    <p:animEffect transition="in" filter="dissolve">
                                      <p:cBhvr>
                                        <p:cTn id="388" dur="500"/>
                                        <p:tgtEl>
                                          <p:spTgt spid="59">
                                            <p:txEl>
                                              <p:pRg st="6" end="6"/>
                                            </p:txEl>
                                          </p:spTgt>
                                        </p:tgtEl>
                                      </p:cBhvr>
                                    </p:animEffect>
                                  </p:childTnLst>
                                </p:cTn>
                              </p:par>
                            </p:childTnLst>
                          </p:cTn>
                        </p:par>
                      </p:childTnLst>
                    </p:cTn>
                  </p:par>
                  <p:par>
                    <p:cTn id="389" fill="hold">
                      <p:stCondLst>
                        <p:cond delay="indefinite"/>
                      </p:stCondLst>
                      <p:childTnLst>
                        <p:par>
                          <p:cTn id="390" fill="hold">
                            <p:stCondLst>
                              <p:cond delay="0"/>
                            </p:stCondLst>
                            <p:childTnLst>
                              <p:par>
                                <p:cTn id="391" presetID="9" presetClass="entr" presetSubtype="0" fill="hold" nodeType="clickEffect">
                                  <p:stCondLst>
                                    <p:cond delay="0"/>
                                  </p:stCondLst>
                                  <p:childTnLst>
                                    <p:set>
                                      <p:cBhvr>
                                        <p:cTn id="392" dur="1" fill="hold">
                                          <p:stCondLst>
                                            <p:cond delay="0"/>
                                          </p:stCondLst>
                                        </p:cTn>
                                        <p:tgtEl>
                                          <p:spTgt spid="104"/>
                                        </p:tgtEl>
                                        <p:attrNameLst>
                                          <p:attrName>style.visibility</p:attrName>
                                        </p:attrNameLst>
                                      </p:cBhvr>
                                      <p:to>
                                        <p:strVal val="visible"/>
                                      </p:to>
                                    </p:set>
                                    <p:animEffect transition="in" filter="dissolve">
                                      <p:cBhvr>
                                        <p:cTn id="393" dur="500"/>
                                        <p:tgtEl>
                                          <p:spTgt spid="104"/>
                                        </p:tgtEl>
                                      </p:cBhvr>
                                    </p:animEffect>
                                  </p:childTnLst>
                                </p:cTn>
                              </p:par>
                            </p:childTnLst>
                          </p:cTn>
                        </p:par>
                      </p:childTnLst>
                    </p:cTn>
                  </p:par>
                  <p:par>
                    <p:cTn id="394" fill="hold">
                      <p:stCondLst>
                        <p:cond delay="indefinite"/>
                      </p:stCondLst>
                      <p:childTnLst>
                        <p:par>
                          <p:cTn id="395" fill="hold">
                            <p:stCondLst>
                              <p:cond delay="0"/>
                            </p:stCondLst>
                            <p:childTnLst>
                              <p:par>
                                <p:cTn id="396" presetID="1" presetClass="emph" presetSubtype="2" fill="hold" nodeType="clickEffect">
                                  <p:stCondLst>
                                    <p:cond delay="0"/>
                                  </p:stCondLst>
                                  <p:childTnLst>
                                    <p:animClr clrSpc="rgb" dir="cw">
                                      <p:cBhvr>
                                        <p:cTn id="397" dur="2000" fill="hold"/>
                                        <p:tgtEl>
                                          <p:spTgt spid="28"/>
                                        </p:tgtEl>
                                        <p:attrNameLst>
                                          <p:attrName>fillcolor</p:attrName>
                                        </p:attrNameLst>
                                      </p:cBhvr>
                                      <p:to>
                                        <a:schemeClr val="accent2"/>
                                      </p:to>
                                    </p:animClr>
                                    <p:set>
                                      <p:cBhvr>
                                        <p:cTn id="398" dur="2000" fill="hold"/>
                                        <p:tgtEl>
                                          <p:spTgt spid="28"/>
                                        </p:tgtEl>
                                        <p:attrNameLst>
                                          <p:attrName>fill.type</p:attrName>
                                        </p:attrNameLst>
                                      </p:cBhvr>
                                      <p:to>
                                        <p:strVal val="solid"/>
                                      </p:to>
                                    </p:set>
                                    <p:set>
                                      <p:cBhvr>
                                        <p:cTn id="399" dur="2000" fill="hold"/>
                                        <p:tgtEl>
                                          <p:spTgt spid="28"/>
                                        </p:tgtEl>
                                        <p:attrNameLst>
                                          <p:attrName>fill.on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20"/>
                                        </p:tgtEl>
                                        <p:attrNameLst>
                                          <p:attrName>stroke.color</p:attrName>
                                        </p:attrNameLst>
                                      </p:cBhvr>
                                      <p:to>
                                        <a:schemeClr val="accent2"/>
                                      </p:to>
                                    </p:animClr>
                                    <p:set>
                                      <p:cBhvr>
                                        <p:cTn id="404" dur="2000" fill="hold"/>
                                        <p:tgtEl>
                                          <p:spTgt spid="20"/>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9"/>
                                        </p:tgtEl>
                                        <p:attrNameLst>
                                          <p:attrName>style.visibility</p:attrName>
                                        </p:attrNameLst>
                                      </p:cBhvr>
                                      <p:to>
                                        <p:strVal val="visible"/>
                                      </p:to>
                                    </p:set>
                                    <p:animEffect transition="in" filter="dissolve">
                                      <p:cBhvr>
                                        <p:cTn id="409" dur="500"/>
                                        <p:tgtEl>
                                          <p:spTgt spid="69"/>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67">
                                            <p:txEl>
                                              <p:pRg st="2" end="2"/>
                                            </p:txEl>
                                          </p:spTgt>
                                        </p:tgtEl>
                                        <p:attrNameLst>
                                          <p:attrName>style.visibility</p:attrName>
                                        </p:attrNameLst>
                                      </p:cBhvr>
                                      <p:to>
                                        <p:strVal val="visible"/>
                                      </p:to>
                                    </p:set>
                                    <p:animEffect transition="in" filter="dissolve">
                                      <p:cBhvr>
                                        <p:cTn id="414" dur="500"/>
                                        <p:tgtEl>
                                          <p:spTgt spid="67">
                                            <p:txEl>
                                              <p:pRg st="2" end="2"/>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1"/>
                                        </p:tgtEl>
                                        <p:attrNameLst>
                                          <p:attrName>style.visibility</p:attrName>
                                        </p:attrNameLst>
                                      </p:cBhvr>
                                      <p:to>
                                        <p:strVal val="visible"/>
                                      </p:to>
                                    </p:set>
                                    <p:animEffect transition="in" filter="dissolve">
                                      <p:cBhvr>
                                        <p:cTn id="419" dur="500"/>
                                        <p:tgtEl>
                                          <p:spTgt spid="71"/>
                                        </p:tgtEl>
                                      </p:cBhvr>
                                    </p:animEffect>
                                  </p:childTnLst>
                                </p:cTn>
                              </p:par>
                            </p:childTnLst>
                          </p:cTn>
                        </p:par>
                      </p:childTnLst>
                    </p:cTn>
                  </p:par>
                  <p:par>
                    <p:cTn id="420" fill="hold">
                      <p:stCondLst>
                        <p:cond delay="indefinite"/>
                      </p:stCondLst>
                      <p:childTnLst>
                        <p:par>
                          <p:cTn id="421" fill="hold">
                            <p:stCondLst>
                              <p:cond delay="0"/>
                            </p:stCondLst>
                            <p:childTnLst>
                              <p:par>
                                <p:cTn id="422" presetID="9" presetClass="entr" presetSubtype="0" fill="hold" nodeType="clickEffect">
                                  <p:stCondLst>
                                    <p:cond delay="0"/>
                                  </p:stCondLst>
                                  <p:childTnLst>
                                    <p:set>
                                      <p:cBhvr>
                                        <p:cTn id="423" dur="1" fill="hold">
                                          <p:stCondLst>
                                            <p:cond delay="0"/>
                                          </p:stCondLst>
                                        </p:cTn>
                                        <p:tgtEl>
                                          <p:spTgt spid="72">
                                            <p:txEl>
                                              <p:pRg st="2" end="2"/>
                                            </p:txEl>
                                          </p:spTgt>
                                        </p:tgtEl>
                                        <p:attrNameLst>
                                          <p:attrName>style.visibility</p:attrName>
                                        </p:attrNameLst>
                                      </p:cBhvr>
                                      <p:to>
                                        <p:strVal val="visible"/>
                                      </p:to>
                                    </p:set>
                                    <p:animEffect transition="in" filter="dissolve">
                                      <p:cBhvr>
                                        <p:cTn id="424" dur="500"/>
                                        <p:tgtEl>
                                          <p:spTgt spid="72">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9" presetClass="entr" presetSubtype="0" fill="hold" nodeType="clickEffect">
                                  <p:stCondLst>
                                    <p:cond delay="0"/>
                                  </p:stCondLst>
                                  <p:childTnLst>
                                    <p:set>
                                      <p:cBhvr>
                                        <p:cTn id="433" dur="1" fill="hold">
                                          <p:stCondLst>
                                            <p:cond delay="0"/>
                                          </p:stCondLst>
                                        </p:cTn>
                                        <p:tgtEl>
                                          <p:spTgt spid="102"/>
                                        </p:tgtEl>
                                        <p:attrNameLst>
                                          <p:attrName>style.visibility</p:attrName>
                                        </p:attrNameLst>
                                      </p:cBhvr>
                                      <p:to>
                                        <p:strVal val="visible"/>
                                      </p:to>
                                    </p:set>
                                    <p:animEffect transition="in" filter="dissolve">
                                      <p:cBhvr>
                                        <p:cTn id="434" dur="500"/>
                                        <p:tgtEl>
                                          <p:spTgt spid="102"/>
                                        </p:tgtEl>
                                      </p:cBhvr>
                                    </p:animEffect>
                                  </p:childTnLst>
                                </p:cTn>
                              </p:par>
                            </p:childTnLst>
                          </p:cTn>
                        </p:par>
                      </p:childTnLst>
                    </p:cTn>
                  </p:par>
                  <p:par>
                    <p:cTn id="435" fill="hold">
                      <p:stCondLst>
                        <p:cond delay="indefinite"/>
                      </p:stCondLst>
                      <p:childTnLst>
                        <p:par>
                          <p:cTn id="436" fill="hold">
                            <p:stCondLst>
                              <p:cond delay="0"/>
                            </p:stCondLst>
                            <p:childTnLst>
                              <p:par>
                                <p:cTn id="437" presetID="1" presetClass="emph" presetSubtype="2" fill="hold" nodeType="clickEffect">
                                  <p:stCondLst>
                                    <p:cond delay="0"/>
                                  </p:stCondLst>
                                  <p:childTnLst>
                                    <p:animClr clrSpc="rgb" dir="cw">
                                      <p:cBhvr>
                                        <p:cTn id="438" dur="2000" fill="hold"/>
                                        <p:tgtEl>
                                          <p:spTgt spid="27"/>
                                        </p:tgtEl>
                                        <p:attrNameLst>
                                          <p:attrName>fillcolor</p:attrName>
                                        </p:attrNameLst>
                                      </p:cBhvr>
                                      <p:to>
                                        <a:schemeClr val="accent2"/>
                                      </p:to>
                                    </p:animClr>
                                    <p:set>
                                      <p:cBhvr>
                                        <p:cTn id="439" dur="2000" fill="hold"/>
                                        <p:tgtEl>
                                          <p:spTgt spid="27"/>
                                        </p:tgtEl>
                                        <p:attrNameLst>
                                          <p:attrName>fill.type</p:attrName>
                                        </p:attrNameLst>
                                      </p:cBhvr>
                                      <p:to>
                                        <p:strVal val="solid"/>
                                      </p:to>
                                    </p:set>
                                    <p:set>
                                      <p:cBhvr>
                                        <p:cTn id="440" dur="2000" fill="hold"/>
                                        <p:tgtEl>
                                          <p:spTgt spid="27"/>
                                        </p:tgtEl>
                                        <p:attrNameLst>
                                          <p:attrName>fill.on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7" presetClass="emph" presetSubtype="2" fill="hold" nodeType="clickEffect">
                                  <p:stCondLst>
                                    <p:cond delay="0"/>
                                  </p:stCondLst>
                                  <p:childTnLst>
                                    <p:animClr clrSpc="rgb" dir="cw">
                                      <p:cBhvr>
                                        <p:cTn id="444" dur="2000" fill="hold"/>
                                        <p:tgtEl>
                                          <p:spTgt spid="10"/>
                                        </p:tgtEl>
                                        <p:attrNameLst>
                                          <p:attrName>stroke.color</p:attrName>
                                        </p:attrNameLst>
                                      </p:cBhvr>
                                      <p:to>
                                        <a:schemeClr val="accent2"/>
                                      </p:to>
                                    </p:animClr>
                                    <p:set>
                                      <p:cBhvr>
                                        <p:cTn id="445" dur="2000" fill="hold"/>
                                        <p:tgtEl>
                                          <p:spTgt spid="10"/>
                                        </p:tgtEl>
                                        <p:attrNameLst>
                                          <p:attrName>stroke.on</p:attrName>
                                        </p:attrNameLst>
                                      </p:cBhvr>
                                      <p:to>
                                        <p:strVal val="true"/>
                                      </p:to>
                                    </p:se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79"/>
                                        </p:tgtEl>
                                        <p:attrNameLst>
                                          <p:attrName>style.visibility</p:attrName>
                                        </p:attrNameLst>
                                      </p:cBhvr>
                                      <p:to>
                                        <p:strVal val="visible"/>
                                      </p:to>
                                    </p:set>
                                    <p:animEffect transition="in" filter="dissolve">
                                      <p:cBhvr>
                                        <p:cTn id="450" dur="500"/>
                                        <p:tgtEl>
                                          <p:spTgt spid="79"/>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0">
                                            <p:txEl>
                                              <p:pRg st="2" end="2"/>
                                            </p:txEl>
                                          </p:spTgt>
                                        </p:tgtEl>
                                        <p:attrNameLst>
                                          <p:attrName>style.visibility</p:attrName>
                                        </p:attrNameLst>
                                      </p:cBhvr>
                                      <p:to>
                                        <p:strVal val="visible"/>
                                      </p:to>
                                    </p:set>
                                    <p:animEffect transition="in" filter="dissolve">
                                      <p:cBhvr>
                                        <p:cTn id="455" dur="500"/>
                                        <p:tgtEl>
                                          <p:spTgt spid="80">
                                            <p:txEl>
                                              <p:pRg st="2" end="2"/>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2"/>
                                        </p:tgtEl>
                                        <p:attrNameLst>
                                          <p:attrName>style.visibility</p:attrName>
                                        </p:attrNameLst>
                                      </p:cBhvr>
                                      <p:to>
                                        <p:strVal val="visible"/>
                                      </p:to>
                                    </p:set>
                                    <p:animEffect transition="in" filter="dissolve">
                                      <p:cBhvr>
                                        <p:cTn id="460" dur="500"/>
                                        <p:tgtEl>
                                          <p:spTgt spid="82"/>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83">
                                            <p:txEl>
                                              <p:pRg st="2" end="2"/>
                                            </p:txEl>
                                          </p:spTgt>
                                        </p:tgtEl>
                                        <p:attrNameLst>
                                          <p:attrName>style.visibility</p:attrName>
                                        </p:attrNameLst>
                                      </p:cBhvr>
                                      <p:to>
                                        <p:strVal val="visible"/>
                                      </p:to>
                                    </p:set>
                                    <p:animEffect transition="in" filter="dissolve">
                                      <p:cBhvr>
                                        <p:cTn id="465" dur="500"/>
                                        <p:tgtEl>
                                          <p:spTgt spid="83">
                                            <p:txEl>
                                              <p:pRg st="2" end="2"/>
                                            </p:txEl>
                                          </p:spTgt>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7"/>
                                        </p:tgtEl>
                                        <p:attrNameLst>
                                          <p:attrName>stroke.color</p:attrName>
                                        </p:attrNameLst>
                                      </p:cBhvr>
                                      <p:to>
                                        <a:schemeClr val="accent2"/>
                                      </p:to>
                                    </p:animClr>
                                    <p:set>
                                      <p:cBhvr>
                                        <p:cTn id="470" dur="2000" fill="hold"/>
                                        <p:tgtEl>
                                          <p:spTgt spid="17"/>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78"/>
                                        </p:tgtEl>
                                        <p:attrNameLst>
                                          <p:attrName>style.visibility</p:attrName>
                                        </p:attrNameLst>
                                      </p:cBhvr>
                                      <p:to>
                                        <p:strVal val="visible"/>
                                      </p:to>
                                    </p:set>
                                    <p:animEffect transition="in" filter="dissolve">
                                      <p:cBhvr>
                                        <p:cTn id="475" dur="500"/>
                                        <p:tgtEl>
                                          <p:spTgt spid="78"/>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67">
                                            <p:txEl>
                                              <p:pRg st="6" end="6"/>
                                            </p:txEl>
                                          </p:spTgt>
                                        </p:tgtEl>
                                        <p:attrNameLst>
                                          <p:attrName>style.visibility</p:attrName>
                                        </p:attrNameLst>
                                      </p:cBhvr>
                                      <p:to>
                                        <p:strVal val="visible"/>
                                      </p:to>
                                    </p:set>
                                    <p:animEffect transition="in" filter="dissolve">
                                      <p:cBhvr>
                                        <p:cTn id="480" dur="500"/>
                                        <p:tgtEl>
                                          <p:spTgt spid="67">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1"/>
                                        </p:tgtEl>
                                        <p:attrNameLst>
                                          <p:attrName>style.visibility</p:attrName>
                                        </p:attrNameLst>
                                      </p:cBhvr>
                                      <p:to>
                                        <p:strVal val="visible"/>
                                      </p:to>
                                    </p:set>
                                    <p:animEffect transition="in" filter="dissolve">
                                      <p:cBhvr>
                                        <p:cTn id="485" dur="500"/>
                                        <p:tgtEl>
                                          <p:spTgt spid="81"/>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72">
                                            <p:txEl>
                                              <p:pRg st="6" end="6"/>
                                            </p:txEl>
                                          </p:spTgt>
                                        </p:tgtEl>
                                        <p:attrNameLst>
                                          <p:attrName>style.visibility</p:attrName>
                                        </p:attrNameLst>
                                      </p:cBhvr>
                                      <p:to>
                                        <p:strVal val="visible"/>
                                      </p:to>
                                    </p:set>
                                    <p:animEffect transition="in" filter="dissolve">
                                      <p:cBhvr>
                                        <p:cTn id="490" dur="500"/>
                                        <p:tgtEl>
                                          <p:spTgt spid="72">
                                            <p:txEl>
                                              <p:pRg st="6" end="6"/>
                                            </p:txEl>
                                          </p:spTgt>
                                        </p:tgtEl>
                                      </p:cBhvr>
                                    </p:animEffect>
                                  </p:childTnLst>
                                </p:cTn>
                              </p:par>
                            </p:childTnLst>
                          </p:cTn>
                        </p:par>
                      </p:childTnLst>
                    </p:cTn>
                  </p:par>
                  <p:par>
                    <p:cTn id="491" fill="hold">
                      <p:stCondLst>
                        <p:cond delay="indefinite"/>
                      </p:stCondLst>
                      <p:childTnLst>
                        <p:par>
                          <p:cTn id="492" fill="hold">
                            <p:stCondLst>
                              <p:cond delay="0"/>
                            </p:stCondLst>
                            <p:childTnLst>
                              <p:par>
                                <p:cTn id="493" presetID="9" presetClass="entr" presetSubtype="0" fill="hold" nodeType="clickEffect">
                                  <p:stCondLst>
                                    <p:cond delay="0"/>
                                  </p:stCondLst>
                                  <p:childTnLst>
                                    <p:set>
                                      <p:cBhvr>
                                        <p:cTn id="494" dur="1" fill="hold">
                                          <p:stCondLst>
                                            <p:cond delay="0"/>
                                          </p:stCondLst>
                                        </p:cTn>
                                        <p:tgtEl>
                                          <p:spTgt spid="106"/>
                                        </p:tgtEl>
                                        <p:attrNameLst>
                                          <p:attrName>style.visibility</p:attrName>
                                        </p:attrNameLst>
                                      </p:cBhvr>
                                      <p:to>
                                        <p:strVal val="visible"/>
                                      </p:to>
                                    </p:set>
                                    <p:animEffect transition="in" filter="dissolve">
                                      <p:cBhvr>
                                        <p:cTn id="495" dur="500"/>
                                        <p:tgtEl>
                                          <p:spTgt spid="106"/>
                                        </p:tgtEl>
                                      </p:cBhvr>
                                    </p:animEffect>
                                  </p:childTnLst>
                                </p:cTn>
                              </p:par>
                            </p:childTnLst>
                          </p:cTn>
                        </p:par>
                      </p:childTnLst>
                    </p:cTn>
                  </p:par>
                  <p:par>
                    <p:cTn id="496" fill="hold">
                      <p:stCondLst>
                        <p:cond delay="indefinite"/>
                      </p:stCondLst>
                      <p:childTnLst>
                        <p:par>
                          <p:cTn id="497" fill="hold">
                            <p:stCondLst>
                              <p:cond delay="0"/>
                            </p:stCondLst>
                            <p:childTnLst>
                              <p:par>
                                <p:cTn id="498" presetID="1" presetClass="emph" presetSubtype="2" fill="hold" nodeType="clickEffect">
                                  <p:stCondLst>
                                    <p:cond delay="0"/>
                                  </p:stCondLst>
                                  <p:childTnLst>
                                    <p:animClr clrSpc="rgb" dir="cw">
                                      <p:cBhvr>
                                        <p:cTn id="499" dur="2000" fill="hold"/>
                                        <p:tgtEl>
                                          <p:spTgt spid="22"/>
                                        </p:tgtEl>
                                        <p:attrNameLst>
                                          <p:attrName>fillcolor</p:attrName>
                                        </p:attrNameLst>
                                      </p:cBhvr>
                                      <p:to>
                                        <a:schemeClr val="accent2"/>
                                      </p:to>
                                    </p:animClr>
                                    <p:set>
                                      <p:cBhvr>
                                        <p:cTn id="500" dur="2000" fill="hold"/>
                                        <p:tgtEl>
                                          <p:spTgt spid="22"/>
                                        </p:tgtEl>
                                        <p:attrNameLst>
                                          <p:attrName>fill.type</p:attrName>
                                        </p:attrNameLst>
                                      </p:cBhvr>
                                      <p:to>
                                        <p:strVal val="solid"/>
                                      </p:to>
                                    </p:set>
                                    <p:set>
                                      <p:cBhvr>
                                        <p:cTn id="501" dur="2000" fill="hold"/>
                                        <p:tgtEl>
                                          <p:spTgt spid="22"/>
                                        </p:tgtEl>
                                        <p:attrNameLst>
                                          <p:attrName>fill.on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29"/>
                                        </p:tgtEl>
                                        <p:attrNameLst>
                                          <p:attrName>stroke.color</p:attrName>
                                        </p:attrNameLst>
                                      </p:cBhvr>
                                      <p:to>
                                        <a:schemeClr val="accent2"/>
                                      </p:to>
                                    </p:animClr>
                                    <p:set>
                                      <p:cBhvr>
                                        <p:cTn id="506" dur="2000" fill="hold"/>
                                        <p:tgtEl>
                                          <p:spTgt spid="29"/>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5"/>
                                        </p:tgtEl>
                                        <p:attrNameLst>
                                          <p:attrName>style.visibility</p:attrName>
                                        </p:attrNameLst>
                                      </p:cBhvr>
                                      <p:to>
                                        <p:strVal val="visible"/>
                                      </p:to>
                                    </p:set>
                                    <p:animEffect transition="in" filter="dissolve">
                                      <p:cBhvr>
                                        <p:cTn id="511" dur="500"/>
                                        <p:tgtEl>
                                          <p:spTgt spid="85"/>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67">
                                            <p:txEl>
                                              <p:pRg st="3" end="3"/>
                                            </p:txEl>
                                          </p:spTgt>
                                        </p:tgtEl>
                                        <p:attrNameLst>
                                          <p:attrName>style.visibility</p:attrName>
                                        </p:attrNameLst>
                                      </p:cBhvr>
                                      <p:to>
                                        <p:strVal val="visible"/>
                                      </p:to>
                                    </p:set>
                                    <p:animEffect transition="in" filter="dissolve">
                                      <p:cBhvr>
                                        <p:cTn id="516" dur="500"/>
                                        <p:tgtEl>
                                          <p:spTgt spid="67">
                                            <p:txEl>
                                              <p:pRg st="3" end="3"/>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gtEl>
                                        <p:attrNameLst>
                                          <p:attrName>style.visibility</p:attrName>
                                        </p:attrNameLst>
                                      </p:cBhvr>
                                      <p:to>
                                        <p:strVal val="visible"/>
                                      </p:to>
                                    </p:set>
                                    <p:animEffect transition="in" filter="dissolve">
                                      <p:cBhvr>
                                        <p:cTn id="521" dur="500"/>
                                        <p:tgtEl>
                                          <p:spTgt spid="87"/>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72">
                                            <p:txEl>
                                              <p:pRg st="3" end="3"/>
                                            </p:txEl>
                                          </p:spTgt>
                                        </p:tgtEl>
                                        <p:attrNameLst>
                                          <p:attrName>style.visibility</p:attrName>
                                        </p:attrNameLst>
                                      </p:cBhvr>
                                      <p:to>
                                        <p:strVal val="visible"/>
                                      </p:to>
                                    </p:set>
                                    <p:animEffect transition="in" filter="dissolve">
                                      <p:cBhvr>
                                        <p:cTn id="526" dur="500"/>
                                        <p:tgtEl>
                                          <p:spTgt spid="72">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7" presetClass="emph" presetSubtype="2" fill="hold" nodeType="clickEffect">
                                  <p:stCondLst>
                                    <p:cond delay="0"/>
                                  </p:stCondLst>
                                  <p:childTnLst>
                                    <p:animClr clrSpc="rgb" dir="cw">
                                      <p:cBhvr>
                                        <p:cTn id="530" dur="2000" fill="hold"/>
                                        <p:tgtEl>
                                          <p:spTgt spid="30"/>
                                        </p:tgtEl>
                                        <p:attrNameLst>
                                          <p:attrName>stroke.color</p:attrName>
                                        </p:attrNameLst>
                                      </p:cBhvr>
                                      <p:to>
                                        <a:schemeClr val="accent2"/>
                                      </p:to>
                                    </p:animClr>
                                    <p:set>
                                      <p:cBhvr>
                                        <p:cTn id="531" dur="2000" fill="hold"/>
                                        <p:tgtEl>
                                          <p:spTgt spid="30"/>
                                        </p:tgtEl>
                                        <p:attrNameLst>
                                          <p:attrName>stroke.on</p:attrName>
                                        </p:attrNameLst>
                                      </p:cBhvr>
                                      <p:to>
                                        <p:strVal val="true"/>
                                      </p:to>
                                    </p:se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4"/>
                                        </p:tgtEl>
                                        <p:attrNameLst>
                                          <p:attrName>style.visibility</p:attrName>
                                        </p:attrNameLst>
                                      </p:cBhvr>
                                      <p:to>
                                        <p:strVal val="visible"/>
                                      </p:to>
                                    </p:set>
                                    <p:animEffect transition="in" filter="dissolve">
                                      <p:cBhvr>
                                        <p:cTn id="536" dur="500"/>
                                        <p:tgtEl>
                                          <p:spTgt spid="84"/>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0">
                                            <p:txEl>
                                              <p:pRg st="6" end="6"/>
                                            </p:txEl>
                                          </p:spTgt>
                                        </p:tgtEl>
                                        <p:attrNameLst>
                                          <p:attrName>style.visibility</p:attrName>
                                        </p:attrNameLst>
                                      </p:cBhvr>
                                      <p:to>
                                        <p:strVal val="visible"/>
                                      </p:to>
                                    </p:set>
                                    <p:animEffect transition="in" filter="dissolve">
                                      <p:cBhvr>
                                        <p:cTn id="541" dur="500"/>
                                        <p:tgtEl>
                                          <p:spTgt spid="80">
                                            <p:txEl>
                                              <p:pRg st="6" end="6"/>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6"/>
                                        </p:tgtEl>
                                        <p:attrNameLst>
                                          <p:attrName>style.visibility</p:attrName>
                                        </p:attrNameLst>
                                      </p:cBhvr>
                                      <p:to>
                                        <p:strVal val="visible"/>
                                      </p:to>
                                    </p:set>
                                    <p:animEffect transition="in" filter="dissolve">
                                      <p:cBhvr>
                                        <p:cTn id="546" dur="500"/>
                                        <p:tgtEl>
                                          <p:spTgt spid="86"/>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83">
                                            <p:txEl>
                                              <p:pRg st="6" end="6"/>
                                            </p:txEl>
                                          </p:spTgt>
                                        </p:tgtEl>
                                        <p:attrNameLst>
                                          <p:attrName>style.visibility</p:attrName>
                                        </p:attrNameLst>
                                      </p:cBhvr>
                                      <p:to>
                                        <p:strVal val="visible"/>
                                      </p:to>
                                    </p:set>
                                    <p:animEffect transition="in" filter="dissolve">
                                      <p:cBhvr>
                                        <p:cTn id="551" dur="500"/>
                                        <p:tgtEl>
                                          <p:spTgt spid="83">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105"/>
                                        </p:tgtEl>
                                        <p:attrNameLst>
                                          <p:attrName>style.visibility</p:attrName>
                                        </p:attrNameLst>
                                      </p:cBhvr>
                                      <p:to>
                                        <p:strVal val="visible"/>
                                      </p:to>
                                    </p:set>
                                    <p:animEffect transition="in" filter="dissolve">
                                      <p:cBhvr>
                                        <p:cTn id="556" dur="500"/>
                                        <p:tgtEl>
                                          <p:spTgt spid="105"/>
                                        </p:tgtEl>
                                      </p:cBhvr>
                                    </p:animEffect>
                                  </p:childTnLst>
                                </p:cTn>
                              </p:par>
                            </p:childTnLst>
                          </p:cTn>
                        </p:par>
                      </p:childTnLst>
                    </p:cTn>
                  </p:par>
                  <p:par>
                    <p:cTn id="557" fill="hold">
                      <p:stCondLst>
                        <p:cond delay="indefinite"/>
                      </p:stCondLst>
                      <p:childTnLst>
                        <p:par>
                          <p:cTn id="558" fill="hold">
                            <p:stCondLst>
                              <p:cond delay="0"/>
                            </p:stCondLst>
                            <p:childTnLst>
                              <p:par>
                                <p:cTn id="559" presetID="1" presetClass="emph" presetSubtype="2" fill="hold" nodeType="clickEffect">
                                  <p:stCondLst>
                                    <p:cond delay="0"/>
                                  </p:stCondLst>
                                  <p:childTnLst>
                                    <p:animClr clrSpc="rgb" dir="cw">
                                      <p:cBhvr>
                                        <p:cTn id="560" dur="2000" fill="hold"/>
                                        <p:tgtEl>
                                          <p:spTgt spid="23"/>
                                        </p:tgtEl>
                                        <p:attrNameLst>
                                          <p:attrName>fillcolor</p:attrName>
                                        </p:attrNameLst>
                                      </p:cBhvr>
                                      <p:to>
                                        <a:schemeClr val="accent2"/>
                                      </p:to>
                                    </p:animClr>
                                    <p:set>
                                      <p:cBhvr>
                                        <p:cTn id="561" dur="2000" fill="hold"/>
                                        <p:tgtEl>
                                          <p:spTgt spid="23"/>
                                        </p:tgtEl>
                                        <p:attrNameLst>
                                          <p:attrName>fill.type</p:attrName>
                                        </p:attrNameLst>
                                      </p:cBhvr>
                                      <p:to>
                                        <p:strVal val="solid"/>
                                      </p:to>
                                    </p:set>
                                    <p:set>
                                      <p:cBhvr>
                                        <p:cTn id="562" dur="2000" fill="hold"/>
                                        <p:tgtEl>
                                          <p:spTgt spid="23"/>
                                        </p:tgtEl>
                                        <p:attrNameLst>
                                          <p:attrName>fill.on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7" presetClass="emph" presetSubtype="2" fill="hold" nodeType="clickEffect">
                                  <p:stCondLst>
                                    <p:cond delay="0"/>
                                  </p:stCondLst>
                                  <p:childTnLst>
                                    <p:animClr clrSpc="rgb" dir="cw">
                                      <p:cBhvr>
                                        <p:cTn id="566" dur="2000" fill="hold"/>
                                        <p:tgtEl>
                                          <p:spTgt spid="9"/>
                                        </p:tgtEl>
                                        <p:attrNameLst>
                                          <p:attrName>stroke.color</p:attrName>
                                        </p:attrNameLst>
                                      </p:cBhvr>
                                      <p:to>
                                        <a:schemeClr val="accent2"/>
                                      </p:to>
                                    </p:animClr>
                                    <p:set>
                                      <p:cBhvr>
                                        <p:cTn id="567" dur="2000" fill="hold"/>
                                        <p:tgtEl>
                                          <p:spTgt spid="9"/>
                                        </p:tgtEl>
                                        <p:attrNameLst>
                                          <p:attrName>stroke.on</p:attrName>
                                        </p:attrNameLst>
                                      </p:cBhvr>
                                      <p:to>
                                        <p:strVal val="true"/>
                                      </p:to>
                                    </p:set>
                                  </p:childTnLst>
                                </p:cTn>
                              </p:par>
                            </p:childTnLst>
                          </p:cTn>
                        </p:par>
                      </p:childTnLst>
                    </p:cTn>
                  </p:par>
                  <p:par>
                    <p:cTn id="568" fill="hold">
                      <p:stCondLst>
                        <p:cond delay="indefinite"/>
                      </p:stCondLst>
                      <p:childTnLst>
                        <p:par>
                          <p:cTn id="569" fill="hold">
                            <p:stCondLst>
                              <p:cond delay="0"/>
                            </p:stCondLst>
                            <p:childTnLst>
                              <p:par>
                                <p:cTn id="570" presetID="9" presetClass="entr" presetSubtype="0" fill="hold" nodeType="clickEffect">
                                  <p:stCondLst>
                                    <p:cond delay="0"/>
                                  </p:stCondLst>
                                  <p:childTnLst>
                                    <p:set>
                                      <p:cBhvr>
                                        <p:cTn id="571" dur="1" fill="hold">
                                          <p:stCondLst>
                                            <p:cond delay="0"/>
                                          </p:stCondLst>
                                        </p:cTn>
                                        <p:tgtEl>
                                          <p:spTgt spid="103"/>
                                        </p:tgtEl>
                                        <p:attrNameLst>
                                          <p:attrName>style.visibility</p:attrName>
                                        </p:attrNameLst>
                                      </p:cBhvr>
                                      <p:to>
                                        <p:strVal val="visible"/>
                                      </p:to>
                                    </p:set>
                                    <p:animEffect transition="in" filter="dissolve">
                                      <p:cBhvr>
                                        <p:cTn id="572" dur="500"/>
                                        <p:tgtEl>
                                          <p:spTgt spid="103"/>
                                        </p:tgtEl>
                                      </p:cBhvr>
                                    </p:animEffect>
                                  </p:childTnLst>
                                </p:cTn>
                              </p:par>
                            </p:childTnLst>
                          </p:cTn>
                        </p:par>
                      </p:childTnLst>
                    </p:cTn>
                  </p:par>
                  <p:par>
                    <p:cTn id="573" fill="hold">
                      <p:stCondLst>
                        <p:cond delay="indefinite"/>
                      </p:stCondLst>
                      <p:childTnLst>
                        <p:par>
                          <p:cTn id="574" fill="hold">
                            <p:stCondLst>
                              <p:cond delay="0"/>
                            </p:stCondLst>
                            <p:childTnLst>
                              <p:par>
                                <p:cTn id="575" presetID="1" presetClass="emph" presetSubtype="2" fill="hold" nodeType="clickEffect">
                                  <p:stCondLst>
                                    <p:cond delay="0"/>
                                  </p:stCondLst>
                                  <p:childTnLst>
                                    <p:animClr clrSpc="rgb" dir="cw">
                                      <p:cBhvr>
                                        <p:cTn id="576" dur="2000" fill="hold"/>
                                        <p:tgtEl>
                                          <p:spTgt spid="26"/>
                                        </p:tgtEl>
                                        <p:attrNameLst>
                                          <p:attrName>fillcolor</p:attrName>
                                        </p:attrNameLst>
                                      </p:cBhvr>
                                      <p:to>
                                        <a:schemeClr val="accent2"/>
                                      </p:to>
                                    </p:animClr>
                                    <p:set>
                                      <p:cBhvr>
                                        <p:cTn id="577" dur="2000" fill="hold"/>
                                        <p:tgtEl>
                                          <p:spTgt spid="26"/>
                                        </p:tgtEl>
                                        <p:attrNameLst>
                                          <p:attrName>fill.type</p:attrName>
                                        </p:attrNameLst>
                                      </p:cBhvr>
                                      <p:to>
                                        <p:strVal val="solid"/>
                                      </p:to>
                                    </p:set>
                                    <p:set>
                                      <p:cBhvr>
                                        <p:cTn id="578" dur="2000" fill="hold"/>
                                        <p:tgtEl>
                                          <p:spTgt spid="26"/>
                                        </p:tgtEl>
                                        <p:attrNameLst>
                                          <p:attrName>fill.on</p:attrName>
                                        </p:attrNameLst>
                                      </p:cBhvr>
                                      <p:to>
                                        <p:strVal val="true"/>
                                      </p:to>
                                    </p:set>
                                  </p:childTnLst>
                                </p:cTn>
                              </p:par>
                            </p:childTnLst>
                          </p:cTn>
                        </p:par>
                      </p:childTnLst>
                    </p:cTn>
                  </p:par>
                  <p:par>
                    <p:cTn id="579" fill="hold">
                      <p:stCondLst>
                        <p:cond delay="indefinite"/>
                      </p:stCondLst>
                      <p:childTnLst>
                        <p:par>
                          <p:cTn id="580" fill="hold">
                            <p:stCondLst>
                              <p:cond delay="0"/>
                            </p:stCondLst>
                            <p:childTnLst>
                              <p:par>
                                <p:cTn id="581" presetID="7" presetClass="emph" presetSubtype="2" fill="hold" nodeType="clickEffect">
                                  <p:stCondLst>
                                    <p:cond delay="0"/>
                                  </p:stCondLst>
                                  <p:childTnLst>
                                    <p:animClr clrSpc="rgb" dir="cw">
                                      <p:cBhvr>
                                        <p:cTn id="582" dur="2000" fill="hold"/>
                                        <p:tgtEl>
                                          <p:spTgt spid="21"/>
                                        </p:tgtEl>
                                        <p:attrNameLst>
                                          <p:attrName>stroke.color</p:attrName>
                                        </p:attrNameLst>
                                      </p:cBhvr>
                                      <p:to>
                                        <a:schemeClr val="tx1"/>
                                      </p:to>
                                    </p:animClr>
                                    <p:set>
                                      <p:cBhvr>
                                        <p:cTn id="583" dur="2000" fill="hold"/>
                                        <p:tgtEl>
                                          <p:spTgt spid="21"/>
                                        </p:tgtEl>
                                        <p:attrNameLst>
                                          <p:attrName>stroke.on</p:attrName>
                                        </p:attrNameLst>
                                      </p:cBhvr>
                                      <p:to>
                                        <p:strVal val="true"/>
                                      </p:to>
                                    </p:set>
                                  </p:childTnLst>
                                </p:cTn>
                              </p:par>
                              <p:par>
                                <p:cTn id="584" presetID="7" presetClass="emph" presetSubtype="2" fill="hold" nodeType="withEffect">
                                  <p:stCondLst>
                                    <p:cond delay="0"/>
                                  </p:stCondLst>
                                  <p:childTnLst>
                                    <p:animClr clrSpc="rgb" dir="cw">
                                      <p:cBhvr>
                                        <p:cTn id="585" dur="2000" fill="hold"/>
                                        <p:tgtEl>
                                          <p:spTgt spid="19"/>
                                        </p:tgtEl>
                                        <p:attrNameLst>
                                          <p:attrName>stroke.color</p:attrName>
                                        </p:attrNameLst>
                                      </p:cBhvr>
                                      <p:to>
                                        <a:schemeClr val="tx1"/>
                                      </p:to>
                                    </p:animClr>
                                    <p:set>
                                      <p:cBhvr>
                                        <p:cTn id="586" dur="2000" fill="hold"/>
                                        <p:tgtEl>
                                          <p:spTgt spid="19"/>
                                        </p:tgtEl>
                                        <p:attrNameLst>
                                          <p:attrName>stroke.on</p:attrName>
                                        </p:attrNameLst>
                                      </p:cBhvr>
                                      <p:to>
                                        <p:strVal val="true"/>
                                      </p:to>
                                    </p:set>
                                  </p:childTnLst>
                                </p:cTn>
                              </p:par>
                              <p:par>
                                <p:cTn id="587" presetID="7" presetClass="emph" presetSubtype="2" fill="hold" nodeType="withEffect">
                                  <p:stCondLst>
                                    <p:cond delay="0"/>
                                  </p:stCondLst>
                                  <p:childTnLst>
                                    <p:animClr clrSpc="rgb" dir="cw">
                                      <p:cBhvr>
                                        <p:cTn id="588" dur="2000" fill="hold"/>
                                        <p:tgtEl>
                                          <p:spTgt spid="12"/>
                                        </p:tgtEl>
                                        <p:attrNameLst>
                                          <p:attrName>stroke.color</p:attrName>
                                        </p:attrNameLst>
                                      </p:cBhvr>
                                      <p:to>
                                        <a:schemeClr val="tx1"/>
                                      </p:to>
                                    </p:animClr>
                                    <p:set>
                                      <p:cBhvr>
                                        <p:cTn id="589" dur="2000" fill="hold"/>
                                        <p:tgtEl>
                                          <p:spTgt spid="12"/>
                                        </p:tgtEl>
                                        <p:attrNameLst>
                                          <p:attrName>stroke.on</p:attrName>
                                        </p:attrNameLst>
                                      </p:cBhvr>
                                      <p:to>
                                        <p:strVal val="true"/>
                                      </p:to>
                                    </p:set>
                                  </p:childTnLst>
                                </p:cTn>
                              </p:par>
                              <p:par>
                                <p:cTn id="590" presetID="7" presetClass="emph" presetSubtype="2" fill="hold" nodeType="withEffect">
                                  <p:stCondLst>
                                    <p:cond delay="0"/>
                                  </p:stCondLst>
                                  <p:childTnLst>
                                    <p:animClr clrSpc="rgb" dir="cw">
                                      <p:cBhvr>
                                        <p:cTn id="591" dur="2000" fill="hold"/>
                                        <p:tgtEl>
                                          <p:spTgt spid="18"/>
                                        </p:tgtEl>
                                        <p:attrNameLst>
                                          <p:attrName>stroke.color</p:attrName>
                                        </p:attrNameLst>
                                      </p:cBhvr>
                                      <p:to>
                                        <a:schemeClr val="tx1"/>
                                      </p:to>
                                    </p:animClr>
                                    <p:set>
                                      <p:cBhvr>
                                        <p:cTn id="592" dur="2000" fill="hold"/>
                                        <p:tgtEl>
                                          <p:spTgt spid="18"/>
                                        </p:tgtEl>
                                        <p:attrNameLst>
                                          <p:attrName>stroke.on</p:attrName>
                                        </p:attrNameLst>
                                      </p:cBhvr>
                                      <p:to>
                                        <p:strVal val="true"/>
                                      </p:to>
                                    </p:set>
                                  </p:childTnLst>
                                </p:cTn>
                              </p:par>
                              <p:par>
                                <p:cTn id="593" presetID="7" presetClass="emph" presetSubtype="2" fill="hold" nodeType="withEffect">
                                  <p:stCondLst>
                                    <p:cond delay="0"/>
                                  </p:stCondLst>
                                  <p:childTnLst>
                                    <p:animClr clrSpc="rgb" dir="cw">
                                      <p:cBhvr>
                                        <p:cTn id="594" dur="2000" fill="hold"/>
                                        <p:tgtEl>
                                          <p:spTgt spid="10"/>
                                        </p:tgtEl>
                                        <p:attrNameLst>
                                          <p:attrName>stroke.color</p:attrName>
                                        </p:attrNameLst>
                                      </p:cBhvr>
                                      <p:to>
                                        <a:schemeClr val="tx1"/>
                                      </p:to>
                                    </p:animClr>
                                    <p:set>
                                      <p:cBhvr>
                                        <p:cTn id="595" dur="2000" fill="hold"/>
                                        <p:tgtEl>
                                          <p:spTgt spid="10"/>
                                        </p:tgtEl>
                                        <p:attrNameLst>
                                          <p:attrName>stroke.on</p:attrName>
                                        </p:attrNameLst>
                                      </p:cBhvr>
                                      <p:to>
                                        <p:strVal val="true"/>
                                      </p:to>
                                    </p:set>
                                  </p:childTnLst>
                                </p:cTn>
                              </p:par>
                              <p:par>
                                <p:cTn id="596" presetID="7" presetClass="emph" presetSubtype="2" fill="hold" nodeType="withEffect">
                                  <p:stCondLst>
                                    <p:cond delay="0"/>
                                  </p:stCondLst>
                                  <p:childTnLst>
                                    <p:animClr clrSpc="rgb" dir="cw">
                                      <p:cBhvr>
                                        <p:cTn id="597" dur="2000" fill="hold"/>
                                        <p:tgtEl>
                                          <p:spTgt spid="29"/>
                                        </p:tgtEl>
                                        <p:attrNameLst>
                                          <p:attrName>stroke.color</p:attrName>
                                        </p:attrNameLst>
                                      </p:cBhvr>
                                      <p:to>
                                        <a:schemeClr val="tx1"/>
                                      </p:to>
                                    </p:animClr>
                                    <p:set>
                                      <p:cBhvr>
                                        <p:cTn id="598" dur="2000" fill="hold"/>
                                        <p:tgtEl>
                                          <p:spTgt spid="29"/>
                                        </p:tgtEl>
                                        <p:attrNameLst>
                                          <p:attrName>stroke.on</p:attrName>
                                        </p:attrNameLst>
                                      </p:cBhvr>
                                      <p:to>
                                        <p:strVal val="true"/>
                                      </p:to>
                                    </p:set>
                                  </p:childTnLst>
                                </p:cTn>
                              </p:par>
                              <p:par>
                                <p:cTn id="599" presetID="7" presetClass="emph" presetSubtype="2" fill="hold" nodeType="withEffect">
                                  <p:stCondLst>
                                    <p:cond delay="0"/>
                                  </p:stCondLst>
                                  <p:childTnLst>
                                    <p:animClr clrSpc="rgb" dir="cw">
                                      <p:cBhvr>
                                        <p:cTn id="600" dur="2000" fill="hold"/>
                                        <p:tgtEl>
                                          <p:spTgt spid="30"/>
                                        </p:tgtEl>
                                        <p:attrNameLst>
                                          <p:attrName>stroke.color</p:attrName>
                                        </p:attrNameLst>
                                      </p:cBhvr>
                                      <p:to>
                                        <a:schemeClr val="tx1"/>
                                      </p:to>
                                    </p:animClr>
                                    <p:set>
                                      <p:cBhvr>
                                        <p:cTn id="601" dur="2000" fill="hold"/>
                                        <p:tgtEl>
                                          <p:spTgt spid="30"/>
                                        </p:tgtEl>
                                        <p:attrNameLst>
                                          <p:attrName>stroke.on</p:attrName>
                                        </p:attrNameLst>
                                      </p:cBhvr>
                                      <p:to>
                                        <p:strVal val="true"/>
                                      </p:to>
                                    </p:set>
                                  </p:childTnLst>
                                </p:cTn>
                              </p:par>
                              <p:par>
                                <p:cTn id="602" presetID="7" presetClass="emph" presetSubtype="2" fill="hold" nodeType="withEffect">
                                  <p:stCondLst>
                                    <p:cond delay="0"/>
                                  </p:stCondLst>
                                  <p:childTnLst>
                                    <p:animClr clrSpc="rgb" dir="cw">
                                      <p:cBhvr>
                                        <p:cTn id="603" dur="2000" fill="hold"/>
                                        <p:tgtEl>
                                          <p:spTgt spid="20"/>
                                        </p:tgtEl>
                                        <p:attrNameLst>
                                          <p:attrName>stroke.color</p:attrName>
                                        </p:attrNameLst>
                                      </p:cBhvr>
                                      <p:to>
                                        <a:srgbClr val="9C9C9C"/>
                                      </p:to>
                                    </p:animClr>
                                    <p:set>
                                      <p:cBhvr>
                                        <p:cTn id="604" dur="2000" fill="hold"/>
                                        <p:tgtEl>
                                          <p:spTgt spid="20"/>
                                        </p:tgtEl>
                                        <p:attrNameLst>
                                          <p:attrName>stroke.on</p:attrName>
                                        </p:attrNameLst>
                                      </p:cBhvr>
                                      <p:to>
                                        <p:strVal val="true"/>
                                      </p:to>
                                    </p:set>
                                  </p:childTnLst>
                                </p:cTn>
                              </p:par>
                              <p:par>
                                <p:cTn id="605" presetID="7" presetClass="emph" presetSubtype="2" fill="hold" nodeType="withEffect">
                                  <p:stCondLst>
                                    <p:cond delay="0"/>
                                  </p:stCondLst>
                                  <p:childTnLst>
                                    <p:animClr clrSpc="rgb" dir="cw">
                                      <p:cBhvr>
                                        <p:cTn id="606" dur="2000" fill="hold"/>
                                        <p:tgtEl>
                                          <p:spTgt spid="8"/>
                                        </p:tgtEl>
                                        <p:attrNameLst>
                                          <p:attrName>stroke.color</p:attrName>
                                        </p:attrNameLst>
                                      </p:cBhvr>
                                      <p:to>
                                        <a:srgbClr val="9C9C9C"/>
                                      </p:to>
                                    </p:animClr>
                                    <p:set>
                                      <p:cBhvr>
                                        <p:cTn id="607" dur="2000" fill="hold"/>
                                        <p:tgtEl>
                                          <p:spTgt spid="8"/>
                                        </p:tgtEl>
                                        <p:attrNameLst>
                                          <p:attrName>stroke.on</p:attrName>
                                        </p:attrNameLst>
                                      </p:cBhvr>
                                      <p:to>
                                        <p:strVal val="true"/>
                                      </p:to>
                                    </p:set>
                                  </p:childTnLst>
                                </p:cTn>
                              </p:par>
                              <p:par>
                                <p:cTn id="608" presetID="7" presetClass="emph" presetSubtype="2" fill="hold" nodeType="withEffect">
                                  <p:stCondLst>
                                    <p:cond delay="0"/>
                                  </p:stCondLst>
                                  <p:childTnLst>
                                    <p:animClr clrSpc="rgb" dir="cw">
                                      <p:cBhvr>
                                        <p:cTn id="609" dur="2000" fill="hold"/>
                                        <p:tgtEl>
                                          <p:spTgt spid="11"/>
                                        </p:tgtEl>
                                        <p:attrNameLst>
                                          <p:attrName>stroke.color</p:attrName>
                                        </p:attrNameLst>
                                      </p:cBhvr>
                                      <p:to>
                                        <a:srgbClr val="9C9C9C"/>
                                      </p:to>
                                    </p:animClr>
                                    <p:set>
                                      <p:cBhvr>
                                        <p:cTn id="610" dur="2000" fill="hold"/>
                                        <p:tgtEl>
                                          <p:spTgt spid="11"/>
                                        </p:tgtEl>
                                        <p:attrNameLst>
                                          <p:attrName>stroke.on</p:attrName>
                                        </p:attrNameLst>
                                      </p:cBhvr>
                                      <p:to>
                                        <p:strVal val="true"/>
                                      </p:to>
                                    </p:set>
                                  </p:childTnLst>
                                </p:cTn>
                              </p:par>
                              <p:par>
                                <p:cTn id="611" presetID="7" presetClass="emph" presetSubtype="2" fill="hold" nodeType="withEffect">
                                  <p:stCondLst>
                                    <p:cond delay="0"/>
                                  </p:stCondLst>
                                  <p:childTnLst>
                                    <p:animClr clrSpc="rgb" dir="cw">
                                      <p:cBhvr>
                                        <p:cTn id="612" dur="2000" fill="hold"/>
                                        <p:tgtEl>
                                          <p:spTgt spid="9"/>
                                        </p:tgtEl>
                                        <p:attrNameLst>
                                          <p:attrName>stroke.color</p:attrName>
                                        </p:attrNameLst>
                                      </p:cBhvr>
                                      <p:to>
                                        <a:srgbClr val="9C9C9C"/>
                                      </p:to>
                                    </p:animClr>
                                    <p:set>
                                      <p:cBhvr>
                                        <p:cTn id="613" dur="2000" fill="hold"/>
                                        <p:tgtEl>
                                          <p:spTgt spid="9"/>
                                        </p:tgtEl>
                                        <p:attrNameLst>
                                          <p:attrName>stroke.on</p:attrName>
                                        </p:attrNameLst>
                                      </p:cBhvr>
                                      <p:to>
                                        <p:strVal val="true"/>
                                      </p:to>
                                    </p:set>
                                  </p:childTnLst>
                                </p:cTn>
                              </p:par>
                              <p:par>
                                <p:cTn id="614" presetID="7" presetClass="emph" presetSubtype="2" fill="hold" nodeType="withEffect">
                                  <p:stCondLst>
                                    <p:cond delay="0"/>
                                  </p:stCondLst>
                                  <p:childTnLst>
                                    <p:animClr clrSpc="rgb" dir="cw">
                                      <p:cBhvr>
                                        <p:cTn id="615" dur="2000" fill="hold"/>
                                        <p:tgtEl>
                                          <p:spTgt spid="16"/>
                                        </p:tgtEl>
                                        <p:attrNameLst>
                                          <p:attrName>stroke.color</p:attrName>
                                        </p:attrNameLst>
                                      </p:cBhvr>
                                      <p:to>
                                        <a:srgbClr val="9C9C9C"/>
                                      </p:to>
                                    </p:animClr>
                                    <p:set>
                                      <p:cBhvr>
                                        <p:cTn id="616" dur="2000" fill="hold"/>
                                        <p:tgtEl>
                                          <p:spTgt spid="16"/>
                                        </p:tgtEl>
                                        <p:attrNameLst>
                                          <p:attrName>stroke.on</p:attrName>
                                        </p:attrNameLst>
                                      </p:cBhvr>
                                      <p:to>
                                        <p:strVal val="true"/>
                                      </p:to>
                                    </p:set>
                                  </p:childTnLst>
                                </p:cTn>
                              </p:par>
                              <p:par>
                                <p:cTn id="617" presetID="7" presetClass="emph" presetSubtype="2" fill="hold" nodeType="withEffect">
                                  <p:stCondLst>
                                    <p:cond delay="0"/>
                                  </p:stCondLst>
                                  <p:childTnLst>
                                    <p:animClr clrSpc="rgb" dir="cw">
                                      <p:cBhvr>
                                        <p:cTn id="618" dur="2000" fill="hold"/>
                                        <p:tgtEl>
                                          <p:spTgt spid="17"/>
                                        </p:tgtEl>
                                        <p:attrNameLst>
                                          <p:attrName>stroke.color</p:attrName>
                                        </p:attrNameLst>
                                      </p:cBhvr>
                                      <p:to>
                                        <a:srgbClr val="9C9C9C"/>
                                      </p:to>
                                    </p:animClr>
                                    <p:set>
                                      <p:cBhvr>
                                        <p:cTn id="619" dur="2000" fill="hold"/>
                                        <p:tgtEl>
                                          <p:spTgt spid="17"/>
                                        </p:tgtEl>
                                        <p:attrNameLst>
                                          <p:attrName>stroke.on</p:attrName>
                                        </p:attrNameLst>
                                      </p:cBhvr>
                                      <p:to>
                                        <p:strVal val="true"/>
                                      </p:to>
                                    </p:set>
                                  </p:childTnLst>
                                </p:cTn>
                              </p:par>
                              <p:par>
                                <p:cTn id="620" presetID="7" presetClass="emph" presetSubtype="2" fill="hold" nodeType="withEffect">
                                  <p:stCondLst>
                                    <p:cond delay="0"/>
                                  </p:stCondLst>
                                  <p:childTnLst>
                                    <p:animClr clrSpc="rgb" dir="cw">
                                      <p:cBhvr>
                                        <p:cTn id="621" dur="2000" fill="hold"/>
                                        <p:tgtEl>
                                          <p:spTgt spid="14"/>
                                        </p:tgtEl>
                                        <p:attrNameLst>
                                          <p:attrName>stroke.color</p:attrName>
                                        </p:attrNameLst>
                                      </p:cBhvr>
                                      <p:to>
                                        <a:srgbClr val="9C9C9C"/>
                                      </p:to>
                                    </p:animClr>
                                    <p:set>
                                      <p:cBhvr>
                                        <p:cTn id="622" dur="2000" fill="hold"/>
                                        <p:tgtEl>
                                          <p:spTgt spid="14"/>
                                        </p:tgtEl>
                                        <p:attrNameLst>
                                          <p:attrName>stroke.on</p:attrName>
                                        </p:attrNameLst>
                                      </p:cBhvr>
                                      <p:to>
                                        <p:strVal val="true"/>
                                      </p:to>
                                    </p:set>
                                  </p:childTnLst>
                                </p:cTn>
                              </p:par>
                              <p:par>
                                <p:cTn id="623" presetID="7" presetClass="emph" presetSubtype="2" fill="hold" nodeType="withEffect">
                                  <p:stCondLst>
                                    <p:cond delay="0"/>
                                  </p:stCondLst>
                                  <p:childTnLst>
                                    <p:animClr clrSpc="rgb" dir="cw">
                                      <p:cBhvr>
                                        <p:cTn id="624" dur="2000" fill="hold"/>
                                        <p:tgtEl>
                                          <p:spTgt spid="15"/>
                                        </p:tgtEl>
                                        <p:attrNameLst>
                                          <p:attrName>stroke.color</p:attrName>
                                        </p:attrNameLst>
                                      </p:cBhvr>
                                      <p:to>
                                        <a:srgbClr val="9C9C9C"/>
                                      </p:to>
                                    </p:animClr>
                                    <p:set>
                                      <p:cBhvr>
                                        <p:cTn id="625" dur="2000" fill="hold"/>
                                        <p:tgtEl>
                                          <p:spTgt spid="15"/>
                                        </p:tgtEl>
                                        <p:attrNameLst>
                                          <p:attrName>stroke.on</p:attrName>
                                        </p:attrNameLst>
                                      </p:cBhvr>
                                      <p:to>
                                        <p:strVal val="true"/>
                                      </p:to>
                                    </p:set>
                                  </p:childTnLst>
                                </p:cTn>
                              </p:par>
                              <p:par>
                                <p:cTn id="626" presetID="7" presetClass="emph" presetSubtype="2" fill="hold" nodeType="withEffect">
                                  <p:stCondLst>
                                    <p:cond delay="0"/>
                                  </p:stCondLst>
                                  <p:childTnLst>
                                    <p:animClr clrSpc="rgb" dir="cw">
                                      <p:cBhvr>
                                        <p:cTn id="627" dur="2000" fill="hold"/>
                                        <p:tgtEl>
                                          <p:spTgt spid="13"/>
                                        </p:tgtEl>
                                        <p:attrNameLst>
                                          <p:attrName>stroke.color</p:attrName>
                                        </p:attrNameLst>
                                      </p:cBhvr>
                                      <p:to>
                                        <a:srgbClr val="9C9C9C"/>
                                      </p:to>
                                    </p:animClr>
                                    <p:set>
                                      <p:cBhvr>
                                        <p:cTn id="628"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290337135"/>
              </p:ext>
            </p:extLst>
          </p:nvPr>
        </p:nvGraphicFramePr>
        <p:xfrm>
          <a:off x="174812" y="2022756"/>
          <a:ext cx="8733741" cy="31089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(binary heap)</a:t>
                      </a:r>
                    </a:p>
                  </a:txBody>
                  <a:tcPr/>
                </a:tc>
                <a:tc>
                  <a:txBody>
                    <a:bodyPr/>
                    <a:lstStyle/>
                    <a:p>
                      <a:pPr algn="l"/>
                      <a:r>
                        <a:rPr lang="en-GB" sz="2000" dirty="0"/>
                        <a:t>Undirected or directed graph; no negative weights/cycles</a:t>
                      </a:r>
                    </a:p>
                  </a:txBody>
                  <a:tcPr/>
                </a:tc>
                <a:tc>
                  <a:txBody>
                    <a:bodyPr/>
                    <a:lstStyle/>
                    <a:p>
                      <a:pPr algn="ctr"/>
                      <a:r>
                        <a:rPr lang="en-GB" sz="2000" dirty="0"/>
                        <a:t>O(E log V)</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600200"/>
            <a:ext cx="8229600" cy="4983162"/>
          </a:xfrm>
        </p:spPr>
        <p:txBody>
          <a:bodyPr>
            <a:normAutofit fontScale="85000" lnSpcReduction="1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v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w of vertex v</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v-w</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 or until the shortest path to a specific destination is found.</a:t>
            </a:r>
          </a:p>
          <a:p>
            <a:r>
              <a:rPr lang="en-GB" dirty="0"/>
              <a:t>Time complexity: O(E log V) </a:t>
            </a:r>
            <a:r>
              <a:rPr lang="pt-BR" dirty="0"/>
              <a:t>for Binary Heap implementation</a:t>
            </a:r>
            <a:endParaRPr lang="en-GB" dirty="0"/>
          </a:p>
          <a:p>
            <a:r>
              <a:rPr lang="en-GB" dirty="0"/>
              <a:t>Notes</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fontScale="92500" lnSpcReduction="20000"/>
          </a:bodyPr>
          <a:lstStyle/>
          <a:p>
            <a:r>
              <a:rPr lang="en-GB" dirty="0"/>
              <a:t>The Floyd </a:t>
            </a:r>
            <a:r>
              <a:rPr lang="en-GB" dirty="0" err="1"/>
              <a:t>Warshall</a:t>
            </a:r>
            <a:r>
              <a:rPr lang="en-GB" dirty="0"/>
              <a:t> Algorithm is an all pair shortest path algorithm unlike Dijkstra and Bellman Ford which are single source shortest path algorithms. </a:t>
            </a:r>
          </a:p>
          <a:p>
            <a:r>
              <a:rPr lang="en-GB" dirty="0"/>
              <a:t>It works for both the directed and undirected weighted graphs. But, it does not work for the graphs with negative cycles</a:t>
            </a:r>
          </a:p>
          <a:p>
            <a:r>
              <a:rPr lang="en-GB" dirty="0"/>
              <a:t>It follows Dynamic Programming approach to check every possible path going via every possible vertex in order to calculate shortest distance between every pair of vertices.</a:t>
            </a:r>
          </a:p>
          <a:p>
            <a:pPr algn="l" rtl="0" fontAlgn="base"/>
            <a:r>
              <a:rPr lang="en-GB" b="0" i="1" dirty="0">
                <a:solidFill>
                  <a:srgbClr val="273239"/>
                </a:solidFill>
                <a:effectLst/>
                <a:latin typeface="Nunito" pitchFamily="2" charset="0"/>
              </a:rPr>
              <a:t>For k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j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 min(Distance[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k] + Distance[k, j])</a:t>
            </a:r>
          </a:p>
          <a:p>
            <a:pPr algn="l" rtl="0" fontAlgn="base"/>
            <a:r>
              <a:rPr lang="en-GB" b="0" i="1" dirty="0">
                <a:solidFill>
                  <a:srgbClr val="273239"/>
                </a:solidFill>
                <a:effectLst/>
                <a:latin typeface="Nunito" pitchFamily="2" charset="0"/>
              </a:rPr>
              <a:t>where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source vertex, j = Destination vertex, k = Intermediate vertex</a:t>
            </a:r>
          </a:p>
          <a:p>
            <a:pPr algn="l" rtl="0" fontAlgn="base"/>
            <a:r>
              <a:rPr lang="en-GB" dirty="0"/>
              <a:t>Time Complexity: O(V</a:t>
            </a:r>
            <a:r>
              <a:rPr lang="en-GB" baseline="30000" dirty="0"/>
              <a:t>3</a:t>
            </a:r>
            <a:r>
              <a:rPr lang="en-GB"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420133"/>
            <a:ext cx="8229600" cy="2564038"/>
          </a:xfrm>
        </p:spPr>
        <p:txBody>
          <a:bodyPr>
            <a:normAutofit fontScale="77500" lnSpcReduction="2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a:t>
            </a:r>
            <a:r>
              <a:rPr lang="en-GB"/>
              <a:t>intermediate vertex </a:t>
            </a:r>
            <a:r>
              <a:rPr lang="en-GB" dirty="0"/>
              <a:t>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a:t>
            </a:r>
            <a:r>
              <a:rPr lang="en-GB"/>
              <a:t>intermediate vertex </a:t>
            </a:r>
            <a:r>
              <a:rPr lang="en-GB" dirty="0"/>
              <a:t>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is taken from the </a:t>
            </a:r>
            <a:r>
              <a:rPr lang="en-GB" dirty="0" err="1"/>
              <a:t>Cormen</a:t>
            </a:r>
            <a:r>
              <a:rPr lang="en-GB" dirty="0"/>
              <a:t> book. It shows the above optimal substructure property in the all-pairs shortest path problem.</a:t>
            </a:r>
          </a:p>
          <a:p>
            <a:r>
              <a:rPr lang="en-GB" dirty="0"/>
              <a:t>Since there are overlapping subproblems in recursion, it uses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5BB9-EB53-0ED4-9FC7-71E1AF59E89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09537"/>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Distance[][] matrix using the input graph such that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Infinity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2"/>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3"/>
          <a:stretch>
            <a:fillRect/>
          </a:stretch>
        </p:blipFill>
        <p:spPr>
          <a:xfrm>
            <a:off x="6111882" y="4093029"/>
            <a:ext cx="3032118" cy="2764971"/>
          </a:xfrm>
          <a:prstGeom prst="rect">
            <a:avLst/>
          </a:prstGeom>
        </p:spPr>
      </p:pic>
    </p:spTree>
    <p:extLst>
      <p:ext uri="{BB962C8B-B14F-4D97-AF65-F5344CB8AC3E}">
        <p14:creationId xmlns:p14="http://schemas.microsoft.com/office/powerpoint/2010/main" val="2612486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fontScale="92500" lnSpcReduction="10000"/>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2"/>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3"/>
          <a:stretch>
            <a:fillRect/>
          </a:stretch>
        </p:blipFill>
        <p:spPr>
          <a:xfrm>
            <a:off x="6338693" y="4299857"/>
            <a:ext cx="2805307" cy="2558143"/>
          </a:xfrm>
          <a:prstGeom prst="rect">
            <a:avLst/>
          </a:prstGeom>
        </p:spPr>
      </p:pic>
    </p:spTree>
    <p:extLst>
      <p:ext uri="{BB962C8B-B14F-4D97-AF65-F5344CB8AC3E}">
        <p14:creationId xmlns:p14="http://schemas.microsoft.com/office/powerpoint/2010/main" val="21623883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6050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770242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870620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4518695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Distance[][]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p:txBody>
          <a:bodyPr/>
          <a:lstStyle/>
          <a:p>
            <a:r>
              <a:rPr lang="en-GB" dirty="0"/>
              <a:t>Johnson’s algorithm uses both Dijkstra and Bellman-Ford as subroutines. If we apply Dijkstra’s Single Source shortest path algorithm for </a:t>
            </a:r>
            <a:r>
              <a:rPr lang="en-GB"/>
              <a:t>every vertex, </a:t>
            </a:r>
            <a:r>
              <a:rPr lang="en-GB" dirty="0"/>
              <a:t>considering </a:t>
            </a:r>
            <a:r>
              <a:rPr lang="en-GB"/>
              <a:t>every vertex </a:t>
            </a:r>
            <a:r>
              <a:rPr lang="en-GB" dirty="0"/>
              <a:t>as the source, we can find all pair shortest paths in O(V*</a:t>
            </a:r>
            <a:r>
              <a:rPr lang="en-GB" dirty="0" err="1"/>
              <a:t>VLogV</a:t>
            </a:r>
            <a:r>
              <a:rPr lang="en-GB" dirty="0"/>
              <a:t>) time. </a:t>
            </a:r>
          </a:p>
          <a:p>
            <a:r>
              <a:rPr lang="en-GB" dirty="0"/>
              <a:t>Dijkstra’s algorithm doesn’t work for negative weight edge. The idea of Johnson’s algorithm is to re-weight all edges and make them all positive, then apply Dijkstra’s algorithm for </a:t>
            </a:r>
            <a:r>
              <a:rPr lang="en-GB"/>
              <a:t>every vertex. </a:t>
            </a:r>
            <a:endParaRPr lang="en-GB" dirty="0"/>
          </a:p>
          <a:p>
            <a:r>
              <a:rPr lang="en-GB" dirty="0"/>
              <a:t>How to transform a given graph into a graph with all non-negative weight edges? </a:t>
            </a:r>
            <a:endParaRPr lang="en-SE" dirty="0"/>
          </a:p>
        </p:txBody>
      </p:sp>
      <p:sp>
        <p:nvSpPr>
          <p:cNvPr id="5" name="TextBox 4">
            <a:extLst>
              <a:ext uri="{FF2B5EF4-FFF2-40B4-BE49-F238E27FC236}">
                <a16:creationId xmlns:a16="http://schemas.microsoft.com/office/drawing/2014/main" id="{98E2A410-E8BE-739F-B443-56A00D48ED73}"/>
              </a:ext>
            </a:extLst>
          </p:cNvPr>
          <p:cNvSpPr txBox="1"/>
          <p:nvPr/>
        </p:nvSpPr>
        <p:spPr>
          <a:xfrm>
            <a:off x="2362200" y="6494880"/>
            <a:ext cx="4572000" cy="338554"/>
          </a:xfrm>
          <a:prstGeom prst="rect">
            <a:avLst/>
          </a:prstGeom>
          <a:noFill/>
        </p:spPr>
        <p:txBody>
          <a:bodyPr wrap="square">
            <a:spAutoFit/>
          </a:bodyPr>
          <a:lstStyle/>
          <a:p>
            <a:r>
              <a:rPr lang="en-SE" sz="1600" dirty="0"/>
              <a:t>https://www.geeksforgeeks.org/johnsons-algorithm/</a:t>
            </a:r>
          </a:p>
        </p:txBody>
      </p:sp>
    </p:spTree>
    <p:extLst>
      <p:ext uri="{BB962C8B-B14F-4D97-AF65-F5344CB8AC3E}">
        <p14:creationId xmlns:p14="http://schemas.microsoft.com/office/powerpoint/2010/main" val="3132178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600200"/>
            <a:ext cx="8229600" cy="2887437"/>
          </a:xfrm>
        </p:spPr>
        <p:txBody>
          <a:bodyPr>
            <a:normAutofit lnSpcReduction="1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s-a, a-b, b-t and s-t of wights 1, 1, 1 and 4 respectively. The shortest path from s to t is s-a, a-b, b-t=3. If we increase weight of every edge by 1, the shortest path changes to s-t = 5.</a:t>
            </a:r>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51497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901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51510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51538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8130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7845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7845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8120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415465"/>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51813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933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51827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51855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8446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8161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8161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8436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447097"/>
            <a:ext cx="370114" cy="369332"/>
          </a:xfrm>
          <a:prstGeom prst="rect">
            <a:avLst/>
          </a:prstGeom>
          <a:noFill/>
        </p:spPr>
        <p:txBody>
          <a:bodyPr wrap="square">
            <a:spAutoFit/>
          </a:bodyPr>
          <a:lstStyle/>
          <a:p>
            <a:r>
              <a:rPr lang="en-GB" dirty="0"/>
              <a:t> 5</a:t>
            </a:r>
            <a:endParaRPr lang="en-SE" dirty="0"/>
          </a:p>
        </p:txBody>
      </p:sp>
    </p:spTree>
    <p:extLst>
      <p:ext uri="{BB962C8B-B14F-4D97-AF65-F5344CB8AC3E}">
        <p14:creationId xmlns:p14="http://schemas.microsoft.com/office/powerpoint/2010/main" val="18896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8"/>
                                        </p:tgtEl>
                                        <p:attrNameLst>
                                          <p:attrName>fillcolor</p:attrName>
                                        </p:attrNameLst>
                                      </p:cBhvr>
                                      <p:to>
                                        <a:schemeClr val="accent2"/>
                                      </p:to>
                                    </p:animClr>
                                    <p:set>
                                      <p:cBhvr>
                                        <p:cTn id="26" dur="2000" fill="hold"/>
                                        <p:tgtEl>
                                          <p:spTgt spid="8"/>
                                        </p:tgtEl>
                                        <p:attrNameLst>
                                          <p:attrName>fill.type</p:attrName>
                                        </p:attrNameLst>
                                      </p:cBhvr>
                                      <p:to>
                                        <p:strVal val="solid"/>
                                      </p:to>
                                    </p:set>
                                    <p:set>
                                      <p:cBhvr>
                                        <p:cTn id="27" dur="2000" fill="hold"/>
                                        <p:tgtEl>
                                          <p:spTgt spid="8"/>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2000" fill="hold"/>
                                        <p:tgtEl>
                                          <p:spTgt spid="7"/>
                                        </p:tgtEl>
                                        <p:attrNameLst>
                                          <p:attrName>stroke.color</p:attrName>
                                        </p:attrNameLst>
                                      </p:cBhvr>
                                      <p:to>
                                        <a:schemeClr val="accent2"/>
                                      </p:to>
                                    </p:animClr>
                                    <p:set>
                                      <p:cBhvr>
                                        <p:cTn id="32" dur="2000" fill="hold"/>
                                        <p:tgtEl>
                                          <p:spTgt spid="7"/>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4"/>
                                        </p:tgtEl>
                                        <p:attrNameLst>
                                          <p:attrName>fillcolor</p:attrName>
                                        </p:attrNameLst>
                                      </p:cBhvr>
                                      <p:to>
                                        <a:schemeClr val="accent2"/>
                                      </p:to>
                                    </p:animClr>
                                    <p:set>
                                      <p:cBhvr>
                                        <p:cTn id="37" dur="2000" fill="hold"/>
                                        <p:tgtEl>
                                          <p:spTgt spid="4"/>
                                        </p:tgtEl>
                                        <p:attrNameLst>
                                          <p:attrName>fill.type</p:attrName>
                                        </p:attrNameLst>
                                      </p:cBhvr>
                                      <p:to>
                                        <p:strVal val="solid"/>
                                      </p:to>
                                    </p:set>
                                    <p:set>
                                      <p:cBhvr>
                                        <p:cTn id="38" dur="2000" fill="hold"/>
                                        <p:tgtEl>
                                          <p:spTgt spid="4"/>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7"/>
                                        </p:tgtEl>
                                        <p:attrNameLst>
                                          <p:attrName>stroke.color</p:attrName>
                                        </p:attrNameLst>
                                      </p:cBhvr>
                                      <p:to>
                                        <a:schemeClr val="tx1"/>
                                      </p:to>
                                    </p:animClr>
                                    <p:set>
                                      <p:cBhvr>
                                        <p:cTn id="43" dur="2000" fill="hold"/>
                                        <p:tgtEl>
                                          <p:spTgt spid="7"/>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dissolv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27"/>
                                        </p:tgtEl>
                                        <p:attrNameLst>
                                          <p:attrName>fillcolor</p:attrName>
                                        </p:attrNameLst>
                                      </p:cBhvr>
                                      <p:to>
                                        <a:schemeClr val="accent2"/>
                                      </p:to>
                                    </p:animClr>
                                    <p:set>
                                      <p:cBhvr>
                                        <p:cTn id="53" dur="2000" fill="hold"/>
                                        <p:tgtEl>
                                          <p:spTgt spid="27"/>
                                        </p:tgtEl>
                                        <p:attrNameLst>
                                          <p:attrName>fill.type</p:attrName>
                                        </p:attrNameLst>
                                      </p:cBhvr>
                                      <p:to>
                                        <p:strVal val="solid"/>
                                      </p:to>
                                    </p:set>
                                    <p:set>
                                      <p:cBhvr>
                                        <p:cTn id="54" dur="2000" fill="hold"/>
                                        <p:tgtEl>
                                          <p:spTgt spid="2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dissolv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2000" fill="hold"/>
                                        <p:tgtEl>
                                          <p:spTgt spid="28"/>
                                        </p:tgtEl>
                                        <p:attrNameLst>
                                          <p:attrName>fillcolor</p:attrName>
                                        </p:attrNameLst>
                                      </p:cBhvr>
                                      <p:to>
                                        <a:schemeClr val="accent2"/>
                                      </p:to>
                                    </p:animClr>
                                    <p:set>
                                      <p:cBhvr>
                                        <p:cTn id="64" dur="2000" fill="hold"/>
                                        <p:tgtEl>
                                          <p:spTgt spid="28"/>
                                        </p:tgtEl>
                                        <p:attrNameLst>
                                          <p:attrName>fill.type</p:attrName>
                                        </p:attrNameLst>
                                      </p:cBhvr>
                                      <p:to>
                                        <p:strVal val="solid"/>
                                      </p:to>
                                    </p:set>
                                    <p:set>
                                      <p:cBhvr>
                                        <p:cTn id="65" dur="2000" fill="hold"/>
                                        <p:tgtEl>
                                          <p:spTgt spid="28"/>
                                        </p:tgtEl>
                                        <p:attrNameLst>
                                          <p:attrName>fill.on</p:attrName>
                                        </p:attrNameLst>
                                      </p:cBhvr>
                                      <p:to>
                                        <p:strVal val="true"/>
                                      </p:to>
                                    </p:set>
                                  </p:childTnLst>
                                </p:cTn>
                              </p:par>
                              <p:par>
                                <p:cTn id="66" presetID="9"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dissolv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2000" fill="hold"/>
                                        <p:tgtEl>
                                          <p:spTgt spid="30"/>
                                        </p:tgtEl>
                                        <p:attrNameLst>
                                          <p:attrName>stroke.color</p:attrName>
                                        </p:attrNameLst>
                                      </p:cBhvr>
                                      <p:to>
                                        <a:schemeClr val="accent2"/>
                                      </p:to>
                                    </p:animClr>
                                    <p:set>
                                      <p:cBhvr>
                                        <p:cTn id="73" dur="2000" fill="hold"/>
                                        <p:tgtEl>
                                          <p:spTgt spid="30"/>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7" presetClass="emph" presetSubtype="2" fill="hold" nodeType="clickEffect">
                                  <p:stCondLst>
                                    <p:cond delay="0"/>
                                  </p:stCondLst>
                                  <p:childTnLst>
                                    <p:animClr clrSpc="rgb" dir="cw">
                                      <p:cBhvr>
                                        <p:cTn id="77" dur="2000" fill="hold"/>
                                        <p:tgtEl>
                                          <p:spTgt spid="30"/>
                                        </p:tgtEl>
                                        <p:attrNameLst>
                                          <p:attrName>stroke.color</p:attrName>
                                        </p:attrNameLst>
                                      </p:cBhvr>
                                      <p:to>
                                        <a:schemeClr val="tx1"/>
                                      </p:to>
                                    </p:animClr>
                                    <p:set>
                                      <p:cBhvr>
                                        <p:cTn id="78" dur="2000" fill="hold"/>
                                        <p:tgtEl>
                                          <p:spTgt spid="30"/>
                                        </p:tgtEl>
                                        <p:attrNameLst>
                                          <p:attrName>stroke.on</p:attrName>
                                        </p:attrNameLst>
                                      </p:cBhvr>
                                      <p:to>
                                        <p:strVal val="true"/>
                                      </p:to>
                                    </p:set>
                                  </p:childTnLst>
                                </p:cTn>
                              </p:par>
                              <p:par>
                                <p:cTn id="79" presetID="9"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dissolve">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7" presetClass="emph" presetSubtype="2" fill="hold" nodeType="clickEffect">
                                  <p:stCondLst>
                                    <p:cond delay="0"/>
                                  </p:stCondLst>
                                  <p:childTnLst>
                                    <p:animClr clrSpc="rgb" dir="cw">
                                      <p:cBhvr>
                                        <p:cTn id="85" dur="2000" fill="hold"/>
                                        <p:tgtEl>
                                          <p:spTgt spid="31"/>
                                        </p:tgtEl>
                                        <p:attrNameLst>
                                          <p:attrName>stroke.color</p:attrName>
                                        </p:attrNameLst>
                                      </p:cBhvr>
                                      <p:to>
                                        <a:schemeClr val="accent2"/>
                                      </p:to>
                                    </p:animClr>
                                    <p:set>
                                      <p:cBhvr>
                                        <p:cTn id="86" dur="2000" fill="hold"/>
                                        <p:tgtEl>
                                          <p:spTgt spid="31"/>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7" presetClass="emph" presetSubtype="2" fill="hold" nodeType="clickEffect">
                                  <p:stCondLst>
                                    <p:cond delay="0"/>
                                  </p:stCondLst>
                                  <p:childTnLst>
                                    <p:animClr clrSpc="rgb" dir="cw">
                                      <p:cBhvr>
                                        <p:cTn id="90" dur="2000" fill="hold"/>
                                        <p:tgtEl>
                                          <p:spTgt spid="31"/>
                                        </p:tgtEl>
                                        <p:attrNameLst>
                                          <p:attrName>stroke.color</p:attrName>
                                        </p:attrNameLst>
                                      </p:cBhvr>
                                      <p:to>
                                        <a:schemeClr val="tx1"/>
                                      </p:to>
                                    </p:animClr>
                                    <p:set>
                                      <p:cBhvr>
                                        <p:cTn id="91" dur="2000" fill="hold"/>
                                        <p:tgtEl>
                                          <p:spTgt spid="31"/>
                                        </p:tgtEl>
                                        <p:attrNameLst>
                                          <p:attrName>stroke.on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dissolve">
                                      <p:cBhvr>
                                        <p:cTn id="96" dur="500"/>
                                        <p:tgtEl>
                                          <p:spTgt spid="5"/>
                                        </p:tgtEl>
                                      </p:cBhvr>
                                    </p:animEffect>
                                  </p:childTnLst>
                                </p:cTn>
                              </p:par>
                              <p:par>
                                <p:cTn id="97" presetID="9" presetClass="entr" presetSubtype="0" fill="hold" nodeType="with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dissolve">
                                      <p:cBhvr>
                                        <p:cTn id="99" dur="500"/>
                                        <p:tgtEl>
                                          <p:spTgt spid="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dissolve">
                                      <p:cBhvr>
                                        <p:cTn id="102" dur="500"/>
                                        <p:tgtEl>
                                          <p:spTgt spid="9"/>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mph" presetSubtype="2" fill="hold" nodeType="clickEffect">
                                  <p:stCondLst>
                                    <p:cond delay="0"/>
                                  </p:stCondLst>
                                  <p:childTnLst>
                                    <p:animClr clrSpc="rgb" dir="cw">
                                      <p:cBhvr>
                                        <p:cTn id="106" dur="2000" fill="hold"/>
                                        <p:tgtEl>
                                          <p:spTgt spid="9"/>
                                        </p:tgtEl>
                                        <p:attrNameLst>
                                          <p:attrName>fillcolor</p:attrName>
                                        </p:attrNameLst>
                                      </p:cBhvr>
                                      <p:to>
                                        <a:schemeClr val="accent2"/>
                                      </p:to>
                                    </p:animClr>
                                    <p:set>
                                      <p:cBhvr>
                                        <p:cTn id="107" dur="2000" fill="hold"/>
                                        <p:tgtEl>
                                          <p:spTgt spid="9"/>
                                        </p:tgtEl>
                                        <p:attrNameLst>
                                          <p:attrName>fill.type</p:attrName>
                                        </p:attrNameLst>
                                      </p:cBhvr>
                                      <p:to>
                                        <p:strVal val="solid"/>
                                      </p:to>
                                    </p:set>
                                    <p:set>
                                      <p:cBhvr>
                                        <p:cTn id="108" dur="2000" fill="hold"/>
                                        <p:tgtEl>
                                          <p:spTgt spid="9"/>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7" presetClass="emph" presetSubtype="2" fill="hold" nodeType="clickEffect">
                                  <p:stCondLst>
                                    <p:cond delay="0"/>
                                  </p:stCondLst>
                                  <p:childTnLst>
                                    <p:animClr clrSpc="rgb" dir="cw">
                                      <p:cBhvr>
                                        <p:cTn id="112" dur="2000" fill="hold"/>
                                        <p:tgtEl>
                                          <p:spTgt spid="6"/>
                                        </p:tgtEl>
                                        <p:attrNameLst>
                                          <p:attrName>stroke.color</p:attrName>
                                        </p:attrNameLst>
                                      </p:cBhvr>
                                      <p:to>
                                        <a:schemeClr val="accent2"/>
                                      </p:to>
                                    </p:animClr>
                                    <p:set>
                                      <p:cBhvr>
                                        <p:cTn id="113" dur="2000" fill="hold"/>
                                        <p:tgtEl>
                                          <p:spTgt spid="6"/>
                                        </p:tgtEl>
                                        <p:attrNameLst>
                                          <p:attrName>stroke.on</p:attrName>
                                        </p:attrNameLst>
                                      </p:cBhvr>
                                      <p:to>
                                        <p:strVal val="true"/>
                                      </p:to>
                                    </p:se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2000" fill="hold"/>
                                        <p:tgtEl>
                                          <p:spTgt spid="5"/>
                                        </p:tgtEl>
                                        <p:attrNameLst>
                                          <p:attrName>fillcolor</p:attrName>
                                        </p:attrNameLst>
                                      </p:cBhvr>
                                      <p:to>
                                        <a:schemeClr val="accent2"/>
                                      </p:to>
                                    </p:animClr>
                                    <p:set>
                                      <p:cBhvr>
                                        <p:cTn id="118" dur="2000" fill="hold"/>
                                        <p:tgtEl>
                                          <p:spTgt spid="5"/>
                                        </p:tgtEl>
                                        <p:attrNameLst>
                                          <p:attrName>fill.type</p:attrName>
                                        </p:attrNameLst>
                                      </p:cBhvr>
                                      <p:to>
                                        <p:strVal val="solid"/>
                                      </p:to>
                                    </p:set>
                                    <p:set>
                                      <p:cBhvr>
                                        <p:cTn id="119" dur="2000" fill="hold"/>
                                        <p:tgtEl>
                                          <p:spTgt spid="5"/>
                                        </p:tgtEl>
                                        <p:attrNameLst>
                                          <p:attrName>fill.on</p:attrName>
                                        </p:attrNameLst>
                                      </p:cBhvr>
                                      <p:to>
                                        <p:strVal val="true"/>
                                      </p:to>
                                    </p:set>
                                  </p:childTnLst>
                                </p:cTn>
                              </p:par>
                            </p:childTnLst>
                          </p:cTn>
                        </p:par>
                      </p:childTnLst>
                    </p:cTn>
                  </p:par>
                  <p:par>
                    <p:cTn id="120" fill="hold">
                      <p:stCondLst>
                        <p:cond delay="indefinite"/>
                      </p:stCondLst>
                      <p:childTnLst>
                        <p:par>
                          <p:cTn id="121" fill="hold">
                            <p:stCondLst>
                              <p:cond delay="0"/>
                            </p:stCondLst>
                            <p:childTnLst>
                              <p:par>
                                <p:cTn id="122" presetID="7" presetClass="emph" presetSubtype="2" fill="hold" nodeType="clickEffect">
                                  <p:stCondLst>
                                    <p:cond delay="0"/>
                                  </p:stCondLst>
                                  <p:childTnLst>
                                    <p:animClr clrSpc="rgb" dir="cw">
                                      <p:cBhvr>
                                        <p:cTn id="123" dur="2000" fill="hold"/>
                                        <p:tgtEl>
                                          <p:spTgt spid="6"/>
                                        </p:tgtEl>
                                        <p:attrNameLst>
                                          <p:attrName>stroke.color</p:attrName>
                                        </p:attrNameLst>
                                      </p:cBhvr>
                                      <p:to>
                                        <a:schemeClr val="tx1"/>
                                      </p:to>
                                    </p:animClr>
                                    <p:set>
                                      <p:cBhvr>
                                        <p:cTn id="124" dur="2000" fill="hold"/>
                                        <p:tgtEl>
                                          <p:spTgt spid="6"/>
                                        </p:tgtEl>
                                        <p:attrNameLst>
                                          <p:attrName>stroke.on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dissolve">
                                      <p:cBhvr>
                                        <p:cTn id="129" dur="500"/>
                                        <p:tgtEl>
                                          <p:spTgt spid="10"/>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2000" fill="hold"/>
                                        <p:tgtEl>
                                          <p:spTgt spid="10"/>
                                        </p:tgtEl>
                                        <p:attrNameLst>
                                          <p:attrName>fillcolor</p:attrName>
                                        </p:attrNameLst>
                                      </p:cBhvr>
                                      <p:to>
                                        <a:schemeClr val="accent2"/>
                                      </p:to>
                                    </p:animClr>
                                    <p:set>
                                      <p:cBhvr>
                                        <p:cTn id="134" dur="2000" fill="hold"/>
                                        <p:tgtEl>
                                          <p:spTgt spid="10"/>
                                        </p:tgtEl>
                                        <p:attrNameLst>
                                          <p:attrName>fill.type</p:attrName>
                                        </p:attrNameLst>
                                      </p:cBhvr>
                                      <p:to>
                                        <p:strVal val="solid"/>
                                      </p:to>
                                    </p:set>
                                    <p:set>
                                      <p:cBhvr>
                                        <p:cTn id="135" dur="2000" fill="hold"/>
                                        <p:tgtEl>
                                          <p:spTgt spid="10"/>
                                        </p:tgtEl>
                                        <p:attrNameLst>
                                          <p:attrName>fill.on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dissolve">
                                      <p:cBhvr>
                                        <p:cTn id="140" dur="500"/>
                                        <p:tgtEl>
                                          <p:spTgt spid="11"/>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mph" presetSubtype="2" fill="hold" nodeType="clickEffect">
                                  <p:stCondLst>
                                    <p:cond delay="0"/>
                                  </p:stCondLst>
                                  <p:childTnLst>
                                    <p:animClr clrSpc="rgb" dir="cw">
                                      <p:cBhvr>
                                        <p:cTn id="144" dur="2000" fill="hold"/>
                                        <p:tgtEl>
                                          <p:spTgt spid="11"/>
                                        </p:tgtEl>
                                        <p:attrNameLst>
                                          <p:attrName>fillcolor</p:attrName>
                                        </p:attrNameLst>
                                      </p:cBhvr>
                                      <p:to>
                                        <a:schemeClr val="accent2"/>
                                      </p:to>
                                    </p:animClr>
                                    <p:set>
                                      <p:cBhvr>
                                        <p:cTn id="145" dur="2000" fill="hold"/>
                                        <p:tgtEl>
                                          <p:spTgt spid="11"/>
                                        </p:tgtEl>
                                        <p:attrNameLst>
                                          <p:attrName>fill.type</p:attrName>
                                        </p:attrNameLst>
                                      </p:cBhvr>
                                      <p:to>
                                        <p:strVal val="solid"/>
                                      </p:to>
                                    </p:set>
                                    <p:set>
                                      <p:cBhvr>
                                        <p:cTn id="146" dur="2000" fill="hold"/>
                                        <p:tgtEl>
                                          <p:spTgt spid="11"/>
                                        </p:tgtEl>
                                        <p:attrNameLst>
                                          <p:attrName>fill.on</p:attrName>
                                        </p:attrNameLst>
                                      </p:cBhvr>
                                      <p:to>
                                        <p:strVal val="true"/>
                                      </p:to>
                                    </p:set>
                                  </p:childTnLst>
                                </p:cTn>
                              </p:par>
                              <p:par>
                                <p:cTn id="147" presetID="9" presetClass="entr" presetSubtype="0" fill="hold" nodeType="withEffect">
                                  <p:stCondLst>
                                    <p:cond delay="0"/>
                                  </p:stCondLst>
                                  <p:childTnLst>
                                    <p:set>
                                      <p:cBhvr>
                                        <p:cTn id="148" dur="1" fill="hold">
                                          <p:stCondLst>
                                            <p:cond delay="0"/>
                                          </p:stCondLst>
                                        </p:cTn>
                                        <p:tgtEl>
                                          <p:spTgt spid="12"/>
                                        </p:tgtEl>
                                        <p:attrNameLst>
                                          <p:attrName>style.visibility</p:attrName>
                                        </p:attrNameLst>
                                      </p:cBhvr>
                                      <p:to>
                                        <p:strVal val="visible"/>
                                      </p:to>
                                    </p:set>
                                    <p:animEffect transition="in" filter="dissolve">
                                      <p:cBhvr>
                                        <p:cTn id="149" dur="500"/>
                                        <p:tgtEl>
                                          <p:spTgt spid="12"/>
                                        </p:tgtEl>
                                      </p:cBhvr>
                                    </p:animEffect>
                                  </p:childTnLst>
                                </p:cTn>
                              </p:par>
                            </p:childTnLst>
                          </p:cTn>
                        </p:par>
                      </p:childTnLst>
                    </p:cTn>
                  </p:par>
                  <p:par>
                    <p:cTn id="150" fill="hold">
                      <p:stCondLst>
                        <p:cond delay="indefinite"/>
                      </p:stCondLst>
                      <p:childTnLst>
                        <p:par>
                          <p:cTn id="151" fill="hold">
                            <p:stCondLst>
                              <p:cond delay="0"/>
                            </p:stCondLst>
                            <p:childTnLst>
                              <p:par>
                                <p:cTn id="152" presetID="7" presetClass="emph" presetSubtype="2" fill="hold" nodeType="clickEffect">
                                  <p:stCondLst>
                                    <p:cond delay="0"/>
                                  </p:stCondLst>
                                  <p:childTnLst>
                                    <p:animClr clrSpc="rgb" dir="cw">
                                      <p:cBhvr>
                                        <p:cTn id="153" dur="2000" fill="hold"/>
                                        <p:tgtEl>
                                          <p:spTgt spid="12"/>
                                        </p:tgtEl>
                                        <p:attrNameLst>
                                          <p:attrName>stroke.color</p:attrName>
                                        </p:attrNameLst>
                                      </p:cBhvr>
                                      <p:to>
                                        <a:schemeClr val="accent2"/>
                                      </p:to>
                                    </p:animClr>
                                    <p:set>
                                      <p:cBhvr>
                                        <p:cTn id="154" dur="2000" fill="hold"/>
                                        <p:tgtEl>
                                          <p:spTgt spid="12"/>
                                        </p:tgtEl>
                                        <p:attrNameLst>
                                          <p:attrName>stroke.on</p:attrName>
                                        </p:attrNameLst>
                                      </p:cBhvr>
                                      <p:to>
                                        <p:strVal val="true"/>
                                      </p:to>
                                    </p:set>
                                  </p:childTnLst>
                                </p:cTn>
                              </p:par>
                            </p:childTnLst>
                          </p:cTn>
                        </p:par>
                      </p:childTnLst>
                    </p:cTn>
                  </p:par>
                  <p:par>
                    <p:cTn id="155" fill="hold">
                      <p:stCondLst>
                        <p:cond delay="indefinite"/>
                      </p:stCondLst>
                      <p:childTnLst>
                        <p:par>
                          <p:cTn id="156" fill="hold">
                            <p:stCondLst>
                              <p:cond delay="0"/>
                            </p:stCondLst>
                            <p:childTnLst>
                              <p:par>
                                <p:cTn id="157" presetID="7" presetClass="emph" presetSubtype="2" fill="hold" nodeType="clickEffect">
                                  <p:stCondLst>
                                    <p:cond delay="0"/>
                                  </p:stCondLst>
                                  <p:childTnLst>
                                    <p:animClr clrSpc="rgb" dir="cw">
                                      <p:cBhvr>
                                        <p:cTn id="158" dur="2000" fill="hold"/>
                                        <p:tgtEl>
                                          <p:spTgt spid="12"/>
                                        </p:tgtEl>
                                        <p:attrNameLst>
                                          <p:attrName>stroke.color</p:attrName>
                                        </p:attrNameLst>
                                      </p:cBhvr>
                                      <p:to>
                                        <a:schemeClr val="tx1"/>
                                      </p:to>
                                    </p:animClr>
                                    <p:set>
                                      <p:cBhvr>
                                        <p:cTn id="159" dur="2000" fill="hold"/>
                                        <p:tgtEl>
                                          <p:spTgt spid="12"/>
                                        </p:tgtEl>
                                        <p:attrNameLst>
                                          <p:attrName>stroke.on</p:attrName>
                                        </p:attrNameLst>
                                      </p:cBhvr>
                                      <p:to>
                                        <p:strVal val="true"/>
                                      </p:to>
                                    </p:set>
                                  </p:childTnLst>
                                </p:cTn>
                              </p:par>
                              <p:par>
                                <p:cTn id="160" presetID="9" presetClass="entr" presetSubtype="0" fill="hold" nodeType="withEffect">
                                  <p:stCondLst>
                                    <p:cond delay="0"/>
                                  </p:stCondLst>
                                  <p:childTnLst>
                                    <p:set>
                                      <p:cBhvr>
                                        <p:cTn id="161" dur="1" fill="hold">
                                          <p:stCondLst>
                                            <p:cond delay="0"/>
                                          </p:stCondLst>
                                        </p:cTn>
                                        <p:tgtEl>
                                          <p:spTgt spid="13"/>
                                        </p:tgtEl>
                                        <p:attrNameLst>
                                          <p:attrName>style.visibility</p:attrName>
                                        </p:attrNameLst>
                                      </p:cBhvr>
                                      <p:to>
                                        <p:strVal val="visible"/>
                                      </p:to>
                                    </p:set>
                                    <p:animEffect transition="in" filter="dissolve">
                                      <p:cBhvr>
                                        <p:cTn id="162" dur="500"/>
                                        <p:tgtEl>
                                          <p:spTgt spid="13"/>
                                        </p:tgtEl>
                                      </p:cBhvr>
                                    </p:animEffect>
                                  </p:childTnLst>
                                </p:cTn>
                              </p:par>
                            </p:childTnLst>
                          </p:cTn>
                        </p:par>
                      </p:childTnLst>
                    </p:cTn>
                  </p:par>
                  <p:par>
                    <p:cTn id="163" fill="hold">
                      <p:stCondLst>
                        <p:cond delay="indefinite"/>
                      </p:stCondLst>
                      <p:childTnLst>
                        <p:par>
                          <p:cTn id="164" fill="hold">
                            <p:stCondLst>
                              <p:cond delay="0"/>
                            </p:stCondLst>
                            <p:childTnLst>
                              <p:par>
                                <p:cTn id="165" presetID="7" presetClass="emph" presetSubtype="2" fill="hold" nodeType="clickEffect">
                                  <p:stCondLst>
                                    <p:cond delay="0"/>
                                  </p:stCondLst>
                                  <p:childTnLst>
                                    <p:animClr clrSpc="rgb" dir="cw">
                                      <p:cBhvr>
                                        <p:cTn id="166" dur="2000" fill="hold"/>
                                        <p:tgtEl>
                                          <p:spTgt spid="13"/>
                                        </p:tgtEl>
                                        <p:attrNameLst>
                                          <p:attrName>stroke.color</p:attrName>
                                        </p:attrNameLst>
                                      </p:cBhvr>
                                      <p:to>
                                        <a:schemeClr val="accent2"/>
                                      </p:to>
                                    </p:animClr>
                                    <p:set>
                                      <p:cBhvr>
                                        <p:cTn id="167" dur="2000" fill="hold"/>
                                        <p:tgtEl>
                                          <p:spTgt spid="13"/>
                                        </p:tgtEl>
                                        <p:attrNameLst>
                                          <p:attrName>stroke.on</p:attrName>
                                        </p:attrNameLst>
                                      </p:cBhvr>
                                      <p:to>
                                        <p:strVal val="true"/>
                                      </p:to>
                                    </p:set>
                                  </p:childTnLst>
                                </p:cTn>
                              </p:par>
                            </p:childTnLst>
                          </p:cTn>
                        </p:par>
                      </p:childTnLst>
                    </p:cTn>
                  </p:par>
                  <p:par>
                    <p:cTn id="168" fill="hold">
                      <p:stCondLst>
                        <p:cond delay="indefinite"/>
                      </p:stCondLst>
                      <p:childTnLst>
                        <p:par>
                          <p:cTn id="169" fill="hold">
                            <p:stCondLst>
                              <p:cond delay="0"/>
                            </p:stCondLst>
                            <p:childTnLst>
                              <p:par>
                                <p:cTn id="170" presetID="7" presetClass="emph" presetSubtype="2" fill="hold" nodeType="clickEffect">
                                  <p:stCondLst>
                                    <p:cond delay="0"/>
                                  </p:stCondLst>
                                  <p:childTnLst>
                                    <p:animClr clrSpc="rgb" dir="cw">
                                      <p:cBhvr>
                                        <p:cTn id="171" dur="2000" fill="hold"/>
                                        <p:tgtEl>
                                          <p:spTgt spid="13"/>
                                        </p:tgtEl>
                                        <p:attrNameLst>
                                          <p:attrName>stroke.color</p:attrName>
                                        </p:attrNameLst>
                                      </p:cBhvr>
                                      <p:to>
                                        <a:schemeClr val="tx1"/>
                                      </p:to>
                                    </p:animClr>
                                    <p:set>
                                      <p:cBhvr>
                                        <p:cTn id="172"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27" grpId="0" animBg="1"/>
      <p:bldP spid="28" grpId="0" animBg="1"/>
      <p:bldP spid="5" grpId="0" animBg="1"/>
      <p:bldP spid="9" grpId="0" animBg="1"/>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is becomes double of the original weight, then the shortest path remains same only the total weight of path changes.</a:t>
            </a:r>
          </a:p>
          <a:p>
            <a:r>
              <a:rPr lang="en-GB" dirty="0"/>
              <a:t>True. The shortest path remains same. It is like if we change unit of distance from meter to kilo meter, the shortest paths don\'t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fontScale="92500" lnSpcReduction="20000"/>
          </a:bodyPr>
          <a:lstStyle/>
          <a:p>
            <a:pPr algn="l" fontAlgn="base">
              <a:buFont typeface="+mj-lt"/>
              <a:buAutoNum type="arabicPeriod"/>
            </a:pPr>
            <a:r>
              <a:rPr lang="en-GB" dirty="0"/>
              <a:t>Let the given graph be G. Add a </a:t>
            </a:r>
            <a:r>
              <a:rPr lang="en-GB"/>
              <a:t>new vertex </a:t>
            </a:r>
            <a:r>
              <a:rPr lang="en-GB" dirty="0"/>
              <a:t>s to the graph, add edges from the </a:t>
            </a:r>
            <a:r>
              <a:rPr lang="en-GB"/>
              <a:t>new vertex </a:t>
            </a:r>
            <a:r>
              <a:rPr lang="en-GB" dirty="0"/>
              <a:t>to all vertices of G. Let the modified graph be G’. </a:t>
            </a:r>
          </a:p>
          <a:p>
            <a:pPr algn="l" fontAlgn="base">
              <a:buFont typeface="+mj-lt"/>
              <a:buAutoNum type="arabicPeriod" startAt="2"/>
            </a:pPr>
            <a:r>
              <a:rPr lang="en-GB" dirty="0"/>
              <a:t>Run the </a:t>
            </a:r>
            <a:r>
              <a:rPr lang="en-GB" dirty="0">
                <a:hlinkClick r:id="rId3">
                  <a:extLst>
                    <a:ext uri="{A12FA001-AC4F-418D-AE19-62706E023703}">
                      <ahyp:hlinkClr xmlns:ahyp="http://schemas.microsoft.com/office/drawing/2018/hyperlinkcolor" val="tx"/>
                    </a:ext>
                  </a:extLst>
                </a:hlinkClick>
              </a:rPr>
              <a:t>Bellman-Ford algorithm</a:t>
            </a:r>
            <a:r>
              <a:rPr lang="en-GB" dirty="0"/>
              <a:t> on G’ with s as the source. Let the distances calculated by Bellman-Ford be h[0], h[1], .. h[V-1]. If we find a negative weight cycle, then return. </a:t>
            </a:r>
          </a:p>
          <a:p>
            <a:pPr algn="l" fontAlgn="base">
              <a:buFont typeface="+mj-lt"/>
              <a:buAutoNum type="arabicPeriod" startAt="2"/>
            </a:pPr>
            <a:r>
              <a:rPr lang="en-GB" dirty="0"/>
              <a:t>Reweight the edges of the original graph. For each edge (u, v), assign the new weight as “original weight + h[u] – h[v]”. </a:t>
            </a:r>
          </a:p>
          <a:p>
            <a:pPr algn="l" fontAlgn="base">
              <a:buFont typeface="+mj-lt"/>
              <a:buAutoNum type="arabicPeriod" startAt="4"/>
            </a:pPr>
            <a:r>
              <a:rPr lang="en-GB" dirty="0"/>
              <a:t>Remove the </a:t>
            </a:r>
            <a:r>
              <a:rPr lang="en-GB"/>
              <a:t>added vertex </a:t>
            </a:r>
            <a:r>
              <a:rPr lang="en-GB" dirty="0"/>
              <a:t>s and run </a:t>
            </a:r>
            <a:r>
              <a:rPr lang="en-GB" dirty="0">
                <a:hlinkClick r:id="rId4">
                  <a:extLst>
                    <a:ext uri="{A12FA001-AC4F-418D-AE19-62706E023703}">
                      <ahyp:hlinkClr xmlns:ahyp="http://schemas.microsoft.com/office/drawing/2018/hyperlinkcolor" val="tx"/>
                    </a:ext>
                  </a:extLst>
                </a:hlinkClick>
              </a:rPr>
              <a:t>Dijkstra’s algorithm</a:t>
            </a:r>
            <a:r>
              <a:rPr lang="en-GB" dirty="0"/>
              <a:t> for </a:t>
            </a:r>
            <a:r>
              <a:rPr lang="en-GB"/>
              <a:t>every vertex.</a:t>
            </a:r>
            <a:endParaRPr lang="en-GB" dirty="0"/>
          </a:p>
          <a:p>
            <a:pPr marL="0" indent="0" algn="l" fontAlgn="base">
              <a:buNone/>
            </a:pPr>
            <a:r>
              <a:rPr lang="en-GB" dirty="0"/>
              <a:t>Time complexity: The main steps in the algorithm are Bellman-Ford Algorithm called once and Dijkstra called V times. Time complexity of Bellman Ford is O(VE) and time complexity of Dijkstra is O(V Log V).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64754" y="395387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source s and add edges from s to all vertices of the original graph. In the following diagram s is 4. </a:t>
            </a:r>
          </a:p>
          <a:p>
            <a:r>
              <a:rPr lang="en-GB" dirty="0"/>
              <a:t>We calculate the shortest distances from 4 to all other vertices using Bellman-Ford algorithm. The shortest distances from 4 to 0, 1, 2 and 3 are 0, -5, -1 and 0 respectively, i.e., h[] = {0, -5, -1, 0}. Once we get these distances, we remove the </a:t>
            </a:r>
            <a:r>
              <a:rPr lang="en-GB"/>
              <a:t>source vertex </a:t>
            </a:r>
            <a:r>
              <a:rPr lang="en-GB" dirty="0"/>
              <a:t>4 and reweight the edges using following formula. w(u, v) = w(u, v) + h[u] – h[v].</a:t>
            </a:r>
          </a:p>
          <a:p>
            <a:r>
              <a:rPr lang="en-GB" dirty="0"/>
              <a:t>Since all weights are positive now, we can run Dijkstra’s shortest path algorithm for </a:t>
            </a:r>
            <a:r>
              <a:rPr lang="en-GB"/>
              <a:t>every vertex </a:t>
            </a:r>
            <a:r>
              <a:rPr lang="en-GB" dirty="0"/>
              <a:t>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4104646" y="4093029"/>
            <a:ext cx="340158" cy="461665"/>
          </a:xfrm>
          <a:prstGeom prst="rect">
            <a:avLst/>
          </a:prstGeom>
          <a:noFill/>
        </p:spPr>
        <p:txBody>
          <a:bodyPr wrap="none" rtlCol="0">
            <a:spAutoFit/>
          </a:bodyPr>
          <a:lstStyle/>
          <a:p>
            <a:r>
              <a:rPr lang="en-GB" sz="2400" dirty="0">
                <a:solidFill>
                  <a:srgbClr val="C00000"/>
                </a:solidFill>
              </a:rPr>
              <a:t>0</a:t>
            </a:r>
            <a:endParaRPr lang="en-SE" sz="2400" dirty="0">
              <a:solidFill>
                <a:srgbClr val="C00000"/>
              </a:solidFill>
            </a:endParaRPr>
          </a:p>
        </p:txBody>
      </p:sp>
      <p:sp>
        <p:nvSpPr>
          <p:cNvPr id="8" name="TextBox 7">
            <a:extLst>
              <a:ext uri="{FF2B5EF4-FFF2-40B4-BE49-F238E27FC236}">
                <a16:creationId xmlns:a16="http://schemas.microsoft.com/office/drawing/2014/main" id="{B56CDCA5-06C9-B53B-05E5-B900A5FD0CC3}"/>
              </a:ext>
            </a:extLst>
          </p:cNvPr>
          <p:cNvSpPr txBox="1"/>
          <p:nvPr/>
        </p:nvSpPr>
        <p:spPr>
          <a:xfrm>
            <a:off x="5464680" y="4093028"/>
            <a:ext cx="434734" cy="461665"/>
          </a:xfrm>
          <a:prstGeom prst="rect">
            <a:avLst/>
          </a:prstGeom>
          <a:noFill/>
        </p:spPr>
        <p:txBody>
          <a:bodyPr wrap="none" rtlCol="0">
            <a:spAutoFit/>
          </a:bodyPr>
          <a:lstStyle/>
          <a:p>
            <a:r>
              <a:rPr lang="en-GB" sz="2400" dirty="0">
                <a:solidFill>
                  <a:srgbClr val="C00000"/>
                </a:solidFill>
              </a:rPr>
              <a:t>-5</a:t>
            </a:r>
            <a:endParaRPr lang="en-SE" sz="2400" dirty="0">
              <a:solidFill>
                <a:srgbClr val="C00000"/>
              </a:solidFill>
            </a:endParaRPr>
          </a:p>
        </p:txBody>
      </p:sp>
      <p:sp>
        <p:nvSpPr>
          <p:cNvPr id="9" name="TextBox 8">
            <a:extLst>
              <a:ext uri="{FF2B5EF4-FFF2-40B4-BE49-F238E27FC236}">
                <a16:creationId xmlns:a16="http://schemas.microsoft.com/office/drawing/2014/main" id="{2A0DD68E-C6F7-D43C-F3A9-A66CC2506CDD}"/>
              </a:ext>
            </a:extLst>
          </p:cNvPr>
          <p:cNvSpPr txBox="1"/>
          <p:nvPr/>
        </p:nvSpPr>
        <p:spPr>
          <a:xfrm>
            <a:off x="5411296" y="5621927"/>
            <a:ext cx="434734" cy="461665"/>
          </a:xfrm>
          <a:prstGeom prst="rect">
            <a:avLst/>
          </a:prstGeom>
          <a:noFill/>
        </p:spPr>
        <p:txBody>
          <a:bodyPr wrap="square" rtlCol="0">
            <a:spAutoFit/>
          </a:bodyPr>
          <a:lstStyle/>
          <a:p>
            <a:r>
              <a:rPr lang="en-GB" sz="2400" dirty="0">
                <a:solidFill>
                  <a:srgbClr val="C00000"/>
                </a:solidFill>
              </a:rPr>
              <a:t>-1</a:t>
            </a:r>
            <a:endParaRPr lang="en-SE" sz="2400" dirty="0">
              <a:solidFill>
                <a:srgbClr val="C00000"/>
              </a:solidFill>
            </a:endParaRPr>
          </a:p>
        </p:txBody>
      </p:sp>
      <p:sp>
        <p:nvSpPr>
          <p:cNvPr id="10" name="TextBox 9">
            <a:extLst>
              <a:ext uri="{FF2B5EF4-FFF2-40B4-BE49-F238E27FC236}">
                <a16:creationId xmlns:a16="http://schemas.microsoft.com/office/drawing/2014/main" id="{A9F9055A-319A-BCB8-CE13-2C4AB86E281D}"/>
              </a:ext>
            </a:extLst>
          </p:cNvPr>
          <p:cNvSpPr txBox="1"/>
          <p:nvPr/>
        </p:nvSpPr>
        <p:spPr>
          <a:xfrm>
            <a:off x="4104646" y="5616593"/>
            <a:ext cx="434734" cy="461665"/>
          </a:xfrm>
          <a:prstGeom prst="rect">
            <a:avLst/>
          </a:prstGeom>
          <a:noFill/>
        </p:spPr>
        <p:txBody>
          <a:bodyPr wrap="square" rtlCol="0">
            <a:spAutoFit/>
          </a:bodyPr>
          <a:lstStyle/>
          <a:p>
            <a:r>
              <a:rPr lang="en-GB" sz="2400" dirty="0">
                <a:solidFill>
                  <a:srgbClr val="C00000"/>
                </a:solidFill>
              </a:rPr>
              <a:t>0</a:t>
            </a:r>
            <a:endParaRPr lang="en-SE" sz="2400" dirty="0">
              <a:solidFill>
                <a:srgbClr val="C00000"/>
              </a:solidFill>
            </a:endParaRPr>
          </a:p>
        </p:txBody>
      </p:sp>
    </p:spTree>
    <p:extLst>
      <p:ext uri="{BB962C8B-B14F-4D97-AF65-F5344CB8AC3E}">
        <p14:creationId xmlns:p14="http://schemas.microsoft.com/office/powerpoint/2010/main" val="2037983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58522"/>
          </a:xfrm>
        </p:spPr>
        <p:txBody>
          <a:bodyPr>
            <a:normAutofit fontScale="92500" lnSpcReduction="10000"/>
          </a:bodyPr>
          <a:lstStyle/>
          <a:p>
            <a:r>
              <a:rPr lang="en-GB" dirty="0"/>
              <a:t>The following property is always true about h[] values as they are the shortest distances.</a:t>
            </a:r>
          </a:p>
          <a:p>
            <a:r>
              <a:rPr lang="en-GB" dirty="0"/>
              <a:t>   h[v] &lt;= h[u] + w(u, v) </a:t>
            </a:r>
          </a:p>
          <a:p>
            <a:r>
              <a:rPr lang="en-GB" dirty="0"/>
              <a:t>The property simply means that the shortest distance from s to v must be smaller than or equal to the shortest distance from s to u plus the weight of the edge (u, v). The new weights are w(u, v) + h[u] – h[v]. The value of the new weights must be greater than or equal to zero because of the inequality “h[v] &lt;= h[u] + w(u, v)”. </a:t>
            </a:r>
          </a:p>
          <a:p>
            <a:r>
              <a:rPr lang="en-GB" dirty="0"/>
              <a:t>After reweighting, all set of paths between any two vertices is increased by the same amount and all negative weights become non-negative. Consider any path between two vertices s and t, the weight of every path is increased by h[s] – h[t], and all h[] values of vertices on the path from s to t cancel each other.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7041995"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565995"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575395"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651595"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904583"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803995" y="2321881"/>
            <a:ext cx="533400" cy="533400"/>
            <a:chOff x="1824" y="2736"/>
            <a:chExt cx="336"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324731"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339544"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493803"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undirected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648089520"/>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4092236" y="1911824"/>
            <a:ext cx="588623" cy="369332"/>
          </a:xfrm>
          <a:prstGeom prst="rect">
            <a:avLst/>
          </a:prstGeom>
          <a:noFill/>
        </p:spPr>
        <p:txBody>
          <a:bodyPr wrap="none" rtlCol="0">
            <a:spAutoFit/>
          </a:bodyPr>
          <a:lstStyle/>
          <a:p>
            <a:pPr algn="ctr"/>
            <a:r>
              <a:rPr lang="en-GB" dirty="0"/>
              <a:t>Visit</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477780392"/>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561195990"/>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606619999"/>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1769662958"/>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689221666"/>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41588</TotalTime>
  <Words>8751</Words>
  <Application>Microsoft Office PowerPoint</Application>
  <PresentationFormat>On-screen Show (4:3)</PresentationFormat>
  <Paragraphs>1849</Paragraphs>
  <Slides>81</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DejaVu Sans Mono</vt:lpstr>
      <vt:lpstr>LucidaGrande</vt:lpstr>
      <vt:lpstr>System Font Regular</vt:lpstr>
      <vt:lpstr>Arial</vt:lpstr>
      <vt:lpstr>Calibri</vt:lpstr>
      <vt:lpstr>Cambria Math</vt:lpstr>
      <vt:lpstr>Helvetica</vt:lpstr>
      <vt:lpstr>Nunito</vt:lpstr>
      <vt:lpstr>Symbol</vt:lpstr>
      <vt:lpstr>Times</vt:lpstr>
      <vt:lpstr>Times New Roman</vt:lpstr>
      <vt:lpstr>Trebuchet MS</vt:lpstr>
      <vt:lpstr>Wingdings</vt:lpstr>
      <vt:lpstr>Office Theme</vt:lpstr>
      <vt:lpstr>Lecture 11 Shortest Paths</vt:lpstr>
      <vt:lpstr>Lecture Goals</vt:lpstr>
      <vt:lpstr>Shortest Paths in an Edge-weighted Digraph</vt:lpstr>
      <vt:lpstr>Edge Relaxation</vt:lpstr>
      <vt:lpstr>Generic Shortest-paths Algorithm</vt:lpstr>
      <vt:lpstr>Dijkstra's Algorithm</vt:lpstr>
      <vt:lpstr>Dijkstra’s Algorithm: Correctness Proof</vt:lpstr>
      <vt:lpstr>Toy Example: find shortest path starting from source vertex S for undirected graph</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2</vt:lpstr>
      <vt:lpstr>Bellman-Ford Algorithm Example 3 w. Negative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Topological Sort Example 1</vt:lpstr>
      <vt:lpstr>Topological Sort Example 1</vt:lpstr>
      <vt:lpstr>Topological Sort Example 2</vt:lpstr>
      <vt:lpstr>Shortest Paths in Edge-weighted DAG: Correctness Proof</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Increase weight of every edge by a constant?</vt:lpstr>
      <vt:lpstr>Double the original weights?</vt:lpstr>
      <vt:lpstr>Johnson’s algorithm for All-pairs shortest paths</vt:lpstr>
      <vt:lpstr>Johnson’s Algorithm Example</vt:lpstr>
      <vt:lpstr>Johnson’s Algorithm: Proof</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1229</cp:revision>
  <cp:lastPrinted>2024-11-04T21:27:29Z</cp:lastPrinted>
  <dcterms:created xsi:type="dcterms:W3CDTF">2018-08-13T22:58:39Z</dcterms:created>
  <dcterms:modified xsi:type="dcterms:W3CDTF">2024-11-15T03:27:35Z</dcterms:modified>
</cp:coreProperties>
</file>